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656" r:id="rId2"/>
    <p:sldId id="628" r:id="rId3"/>
    <p:sldId id="630" r:id="rId4"/>
    <p:sldId id="655" r:id="rId5"/>
    <p:sldId id="631" r:id="rId6"/>
    <p:sldId id="639" r:id="rId7"/>
    <p:sldId id="256" r:id="rId8"/>
    <p:sldId id="565" r:id="rId9"/>
    <p:sldId id="273" r:id="rId10"/>
    <p:sldId id="276" r:id="rId11"/>
    <p:sldId id="274" r:id="rId12"/>
    <p:sldId id="654" r:id="rId13"/>
    <p:sldId id="275" r:id="rId14"/>
    <p:sldId id="257" r:id="rId15"/>
    <p:sldId id="651" r:id="rId16"/>
    <p:sldId id="277" r:id="rId17"/>
    <p:sldId id="258" r:id="rId18"/>
    <p:sldId id="650" r:id="rId19"/>
    <p:sldId id="575" r:id="rId20"/>
    <p:sldId id="571" r:id="rId21"/>
    <p:sldId id="570" r:id="rId22"/>
    <p:sldId id="573" r:id="rId23"/>
    <p:sldId id="574" r:id="rId24"/>
    <p:sldId id="278" r:id="rId25"/>
    <p:sldId id="563" r:id="rId26"/>
    <p:sldId id="567" r:id="rId27"/>
    <p:sldId id="564" r:id="rId28"/>
    <p:sldId id="259" r:id="rId29"/>
    <p:sldId id="579" r:id="rId30"/>
    <p:sldId id="279" r:id="rId31"/>
    <p:sldId id="265" r:id="rId32"/>
    <p:sldId id="268" r:id="rId33"/>
    <p:sldId id="319" r:id="rId34"/>
    <p:sldId id="320" r:id="rId35"/>
    <p:sldId id="260" r:id="rId36"/>
    <p:sldId id="271" r:id="rId37"/>
    <p:sldId id="272" r:id="rId38"/>
    <p:sldId id="568" r:id="rId39"/>
    <p:sldId id="569" r:id="rId40"/>
    <p:sldId id="576" r:id="rId41"/>
    <p:sldId id="577" r:id="rId42"/>
    <p:sldId id="578" r:id="rId43"/>
    <p:sldId id="649" r:id="rId44"/>
    <p:sldId id="652" r:id="rId45"/>
    <p:sldId id="625" r:id="rId46"/>
    <p:sldId id="648" r:id="rId47"/>
    <p:sldId id="380" r:id="rId48"/>
    <p:sldId id="580" r:id="rId49"/>
    <p:sldId id="653" r:id="rId50"/>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4" autoAdjust="0"/>
    <p:restoredTop sz="94660"/>
  </p:normalViewPr>
  <p:slideViewPr>
    <p:cSldViewPr snapToGrid="0">
      <p:cViewPr varScale="1">
        <p:scale>
          <a:sx n="115" d="100"/>
          <a:sy n="115" d="100"/>
        </p:scale>
        <p:origin x="34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0BD1C4-F9E5-404F-8A79-6E15AFBF677F}"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0596C19D-6FB4-4F4B-9F80-D4C338B07020}">
      <dgm:prSet/>
      <dgm:spPr/>
      <dgm:t>
        <a:bodyPr/>
        <a:lstStyle/>
        <a:p>
          <a:r>
            <a:rPr lang="en-US"/>
            <a:t>Simple to use: </a:t>
          </a:r>
        </a:p>
      </dgm:t>
    </dgm:pt>
    <dgm:pt modelId="{6B7F63AD-BF49-4680-A66D-5256F010833D}" type="parTrans" cxnId="{E0B7529C-9146-4625-B2BA-16A8EFD02A43}">
      <dgm:prSet/>
      <dgm:spPr/>
      <dgm:t>
        <a:bodyPr/>
        <a:lstStyle/>
        <a:p>
          <a:endParaRPr lang="en-US"/>
        </a:p>
      </dgm:t>
    </dgm:pt>
    <dgm:pt modelId="{CDDF5BDE-34F7-4303-9389-524F0733C041}" type="sibTrans" cxnId="{E0B7529C-9146-4625-B2BA-16A8EFD02A43}">
      <dgm:prSet/>
      <dgm:spPr/>
      <dgm:t>
        <a:bodyPr/>
        <a:lstStyle/>
        <a:p>
          <a:endParaRPr lang="en-US"/>
        </a:p>
      </dgm:t>
    </dgm:pt>
    <dgm:pt modelId="{87916FBC-EC98-4A5D-A9A2-FD589ACCD411}">
      <dgm:prSet/>
      <dgm:spPr/>
      <dgm:t>
        <a:bodyPr/>
        <a:lstStyle/>
        <a:p>
          <a:r>
            <a:rPr lang="en-US"/>
            <a:t>Cream applied to skin or a lozenge under the tongue.</a:t>
          </a:r>
        </a:p>
      </dgm:t>
    </dgm:pt>
    <dgm:pt modelId="{FBAAA9B1-D548-42BE-B6F7-2070F9886F82}" type="parTrans" cxnId="{944FDD8E-4708-48E9-836D-26BBF4D3E5E3}">
      <dgm:prSet/>
      <dgm:spPr/>
      <dgm:t>
        <a:bodyPr/>
        <a:lstStyle/>
        <a:p>
          <a:endParaRPr lang="en-US"/>
        </a:p>
      </dgm:t>
    </dgm:pt>
    <dgm:pt modelId="{51DC9123-72CB-4C90-9E26-E0658ECBC0C8}" type="sibTrans" cxnId="{944FDD8E-4708-48E9-836D-26BBF4D3E5E3}">
      <dgm:prSet/>
      <dgm:spPr/>
      <dgm:t>
        <a:bodyPr/>
        <a:lstStyle/>
        <a:p>
          <a:endParaRPr lang="en-US"/>
        </a:p>
      </dgm:t>
    </dgm:pt>
    <dgm:pt modelId="{5D06C404-13B4-4F3E-BCCD-3683BA5412B0}" type="pres">
      <dgm:prSet presAssocID="{ED0BD1C4-F9E5-404F-8A79-6E15AFBF677F}" presName="linear" presStyleCnt="0">
        <dgm:presLayoutVars>
          <dgm:animLvl val="lvl"/>
          <dgm:resizeHandles val="exact"/>
        </dgm:presLayoutVars>
      </dgm:prSet>
      <dgm:spPr/>
    </dgm:pt>
    <dgm:pt modelId="{084DB8C7-45C6-40E7-8613-FB00DC364BF1}" type="pres">
      <dgm:prSet presAssocID="{0596C19D-6FB4-4F4B-9F80-D4C338B07020}" presName="parentText" presStyleLbl="node1" presStyleIdx="0" presStyleCnt="2">
        <dgm:presLayoutVars>
          <dgm:chMax val="0"/>
          <dgm:bulletEnabled val="1"/>
        </dgm:presLayoutVars>
      </dgm:prSet>
      <dgm:spPr/>
    </dgm:pt>
    <dgm:pt modelId="{DFB990E4-9462-4B6D-99FB-F8246AD88B82}" type="pres">
      <dgm:prSet presAssocID="{CDDF5BDE-34F7-4303-9389-524F0733C041}" presName="spacer" presStyleCnt="0"/>
      <dgm:spPr/>
    </dgm:pt>
    <dgm:pt modelId="{9B47E301-8B61-4BA6-A7A8-CCE0EEB5E2AA}" type="pres">
      <dgm:prSet presAssocID="{87916FBC-EC98-4A5D-A9A2-FD589ACCD411}" presName="parentText" presStyleLbl="node1" presStyleIdx="1" presStyleCnt="2">
        <dgm:presLayoutVars>
          <dgm:chMax val="0"/>
          <dgm:bulletEnabled val="1"/>
        </dgm:presLayoutVars>
      </dgm:prSet>
      <dgm:spPr/>
    </dgm:pt>
  </dgm:ptLst>
  <dgm:cxnLst>
    <dgm:cxn modelId="{44D3DA55-B7F4-40E2-9B7B-849E88A95C49}" type="presOf" srcId="{ED0BD1C4-F9E5-404F-8A79-6E15AFBF677F}" destId="{5D06C404-13B4-4F3E-BCCD-3683BA5412B0}" srcOrd="0" destOrd="0" presId="urn:microsoft.com/office/officeart/2005/8/layout/vList2"/>
    <dgm:cxn modelId="{19568B88-1B20-4DAF-BF72-14C27C71CC04}" type="presOf" srcId="{87916FBC-EC98-4A5D-A9A2-FD589ACCD411}" destId="{9B47E301-8B61-4BA6-A7A8-CCE0EEB5E2AA}" srcOrd="0" destOrd="0" presId="urn:microsoft.com/office/officeart/2005/8/layout/vList2"/>
    <dgm:cxn modelId="{944FDD8E-4708-48E9-836D-26BBF4D3E5E3}" srcId="{ED0BD1C4-F9E5-404F-8A79-6E15AFBF677F}" destId="{87916FBC-EC98-4A5D-A9A2-FD589ACCD411}" srcOrd="1" destOrd="0" parTransId="{FBAAA9B1-D548-42BE-B6F7-2070F9886F82}" sibTransId="{51DC9123-72CB-4C90-9E26-E0658ECBC0C8}"/>
    <dgm:cxn modelId="{E0B7529C-9146-4625-B2BA-16A8EFD02A43}" srcId="{ED0BD1C4-F9E5-404F-8A79-6E15AFBF677F}" destId="{0596C19D-6FB4-4F4B-9F80-D4C338B07020}" srcOrd="0" destOrd="0" parTransId="{6B7F63AD-BF49-4680-A66D-5256F010833D}" sibTransId="{CDDF5BDE-34F7-4303-9389-524F0733C041}"/>
    <dgm:cxn modelId="{4F4162D3-0EA5-45FA-B5B8-22A73AE6712D}" type="presOf" srcId="{0596C19D-6FB4-4F4B-9F80-D4C338B07020}" destId="{084DB8C7-45C6-40E7-8613-FB00DC364BF1}" srcOrd="0" destOrd="0" presId="urn:microsoft.com/office/officeart/2005/8/layout/vList2"/>
    <dgm:cxn modelId="{6ACE6270-827D-4194-91EB-8DD225169B6F}" type="presParOf" srcId="{5D06C404-13B4-4F3E-BCCD-3683BA5412B0}" destId="{084DB8C7-45C6-40E7-8613-FB00DC364BF1}" srcOrd="0" destOrd="0" presId="urn:microsoft.com/office/officeart/2005/8/layout/vList2"/>
    <dgm:cxn modelId="{D88E18BA-37C6-4C46-9DA2-E2ECFDD40429}" type="presParOf" srcId="{5D06C404-13B4-4F3E-BCCD-3683BA5412B0}" destId="{DFB990E4-9462-4B6D-99FB-F8246AD88B82}" srcOrd="1" destOrd="0" presId="urn:microsoft.com/office/officeart/2005/8/layout/vList2"/>
    <dgm:cxn modelId="{E3AF9F7B-2D53-4CC3-B986-4B74A668EA8B}" type="presParOf" srcId="{5D06C404-13B4-4F3E-BCCD-3683BA5412B0}" destId="{9B47E301-8B61-4BA6-A7A8-CCE0EEB5E2AA}"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4DB8C7-45C6-40E7-8613-FB00DC364BF1}">
      <dsp:nvSpPr>
        <dsp:cNvPr id="0" name=""/>
        <dsp:cNvSpPr/>
      </dsp:nvSpPr>
      <dsp:spPr>
        <a:xfrm>
          <a:off x="0" y="52410"/>
          <a:ext cx="6666833" cy="2606869"/>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kern="1200"/>
            <a:t>Simple to use: </a:t>
          </a:r>
        </a:p>
      </dsp:txBody>
      <dsp:txXfrm>
        <a:off x="127257" y="179667"/>
        <a:ext cx="6412319" cy="2352355"/>
      </dsp:txXfrm>
    </dsp:sp>
    <dsp:sp modelId="{9B47E301-8B61-4BA6-A7A8-CCE0EEB5E2AA}">
      <dsp:nvSpPr>
        <dsp:cNvPr id="0" name=""/>
        <dsp:cNvSpPr/>
      </dsp:nvSpPr>
      <dsp:spPr>
        <a:xfrm>
          <a:off x="0" y="2794639"/>
          <a:ext cx="6666833" cy="2606869"/>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kern="1200"/>
            <a:t>Cream applied to skin or a lozenge under the tongue.</a:t>
          </a:r>
        </a:p>
      </dsp:txBody>
      <dsp:txXfrm>
        <a:off x="127257" y="2921896"/>
        <a:ext cx="6412319" cy="235235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786C8-AEFB-405D-B7F2-E432637396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0EDA18-9C64-497D-92A7-30AFC04725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E55C48-9D7E-475C-A90B-32DACB3A4EE7}"/>
              </a:ext>
            </a:extLst>
          </p:cNvPr>
          <p:cNvSpPr>
            <a:spLocks noGrp="1"/>
          </p:cNvSpPr>
          <p:nvPr>
            <p:ph type="dt" sz="half" idx="10"/>
          </p:nvPr>
        </p:nvSpPr>
        <p:spPr/>
        <p:txBody>
          <a:bodyPr/>
          <a:lstStyle/>
          <a:p>
            <a:fld id="{818C21F8-213B-4A01-8102-B0AACD103330}" type="datetimeFigureOut">
              <a:rPr lang="en-US" smtClean="0"/>
              <a:t>7/30/2022</a:t>
            </a:fld>
            <a:endParaRPr lang="en-US"/>
          </a:p>
        </p:txBody>
      </p:sp>
      <p:sp>
        <p:nvSpPr>
          <p:cNvPr id="5" name="Footer Placeholder 4">
            <a:extLst>
              <a:ext uri="{FF2B5EF4-FFF2-40B4-BE49-F238E27FC236}">
                <a16:creationId xmlns:a16="http://schemas.microsoft.com/office/drawing/2014/main" id="{CA9B763C-DC4F-463F-B8B5-D3E9CBD8E5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FA78EC-0E8F-485D-B982-7B6D2EBEE9F7}"/>
              </a:ext>
            </a:extLst>
          </p:cNvPr>
          <p:cNvSpPr>
            <a:spLocks noGrp="1"/>
          </p:cNvSpPr>
          <p:nvPr>
            <p:ph type="sldNum" sz="quarter" idx="12"/>
          </p:nvPr>
        </p:nvSpPr>
        <p:spPr/>
        <p:txBody>
          <a:bodyPr/>
          <a:lstStyle/>
          <a:p>
            <a:fld id="{2B5EEFA3-A162-413C-BC7E-994A532A2268}" type="slidenum">
              <a:rPr lang="en-US" smtClean="0"/>
              <a:t>‹#›</a:t>
            </a:fld>
            <a:endParaRPr lang="en-US"/>
          </a:p>
        </p:txBody>
      </p:sp>
    </p:spTree>
    <p:extLst>
      <p:ext uri="{BB962C8B-B14F-4D97-AF65-F5344CB8AC3E}">
        <p14:creationId xmlns:p14="http://schemas.microsoft.com/office/powerpoint/2010/main" val="2500043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9A667-6448-404A-8757-F794BD58B7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0D6124-6A5E-4CA9-A0E7-4533205BEF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07C46E-B9AB-4614-AD54-9DC09F5F761E}"/>
              </a:ext>
            </a:extLst>
          </p:cNvPr>
          <p:cNvSpPr>
            <a:spLocks noGrp="1"/>
          </p:cNvSpPr>
          <p:nvPr>
            <p:ph type="dt" sz="half" idx="10"/>
          </p:nvPr>
        </p:nvSpPr>
        <p:spPr/>
        <p:txBody>
          <a:bodyPr/>
          <a:lstStyle/>
          <a:p>
            <a:fld id="{818C21F8-213B-4A01-8102-B0AACD103330}" type="datetimeFigureOut">
              <a:rPr lang="en-US" smtClean="0"/>
              <a:t>7/30/2022</a:t>
            </a:fld>
            <a:endParaRPr lang="en-US"/>
          </a:p>
        </p:txBody>
      </p:sp>
      <p:sp>
        <p:nvSpPr>
          <p:cNvPr id="5" name="Footer Placeholder 4">
            <a:extLst>
              <a:ext uri="{FF2B5EF4-FFF2-40B4-BE49-F238E27FC236}">
                <a16:creationId xmlns:a16="http://schemas.microsoft.com/office/drawing/2014/main" id="{834CBA37-2DEE-4853-B9AD-36D5081F2E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81ABE4-725A-4E99-A34C-53AAD9A6D98A}"/>
              </a:ext>
            </a:extLst>
          </p:cNvPr>
          <p:cNvSpPr>
            <a:spLocks noGrp="1"/>
          </p:cNvSpPr>
          <p:nvPr>
            <p:ph type="sldNum" sz="quarter" idx="12"/>
          </p:nvPr>
        </p:nvSpPr>
        <p:spPr/>
        <p:txBody>
          <a:bodyPr/>
          <a:lstStyle/>
          <a:p>
            <a:fld id="{2B5EEFA3-A162-413C-BC7E-994A532A2268}" type="slidenum">
              <a:rPr lang="en-US" smtClean="0"/>
              <a:t>‹#›</a:t>
            </a:fld>
            <a:endParaRPr lang="en-US"/>
          </a:p>
        </p:txBody>
      </p:sp>
    </p:spTree>
    <p:extLst>
      <p:ext uri="{BB962C8B-B14F-4D97-AF65-F5344CB8AC3E}">
        <p14:creationId xmlns:p14="http://schemas.microsoft.com/office/powerpoint/2010/main" val="4189296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EF8FFE-BF64-4AC2-BA04-94A1608690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937964-5600-4EA1-B92B-8E2DE964DF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87388D-4694-402A-A363-41DC2F27C5E2}"/>
              </a:ext>
            </a:extLst>
          </p:cNvPr>
          <p:cNvSpPr>
            <a:spLocks noGrp="1"/>
          </p:cNvSpPr>
          <p:nvPr>
            <p:ph type="dt" sz="half" idx="10"/>
          </p:nvPr>
        </p:nvSpPr>
        <p:spPr/>
        <p:txBody>
          <a:bodyPr/>
          <a:lstStyle/>
          <a:p>
            <a:fld id="{818C21F8-213B-4A01-8102-B0AACD103330}" type="datetimeFigureOut">
              <a:rPr lang="en-US" smtClean="0"/>
              <a:t>7/30/2022</a:t>
            </a:fld>
            <a:endParaRPr lang="en-US"/>
          </a:p>
        </p:txBody>
      </p:sp>
      <p:sp>
        <p:nvSpPr>
          <p:cNvPr id="5" name="Footer Placeholder 4">
            <a:extLst>
              <a:ext uri="{FF2B5EF4-FFF2-40B4-BE49-F238E27FC236}">
                <a16:creationId xmlns:a16="http://schemas.microsoft.com/office/drawing/2014/main" id="{F6372AB2-8BB4-4570-9871-172F864830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A428A9-4044-4AE3-8B32-221A33070BB0}"/>
              </a:ext>
            </a:extLst>
          </p:cNvPr>
          <p:cNvSpPr>
            <a:spLocks noGrp="1"/>
          </p:cNvSpPr>
          <p:nvPr>
            <p:ph type="sldNum" sz="quarter" idx="12"/>
          </p:nvPr>
        </p:nvSpPr>
        <p:spPr/>
        <p:txBody>
          <a:bodyPr/>
          <a:lstStyle/>
          <a:p>
            <a:fld id="{2B5EEFA3-A162-413C-BC7E-994A532A2268}" type="slidenum">
              <a:rPr lang="en-US" smtClean="0"/>
              <a:t>‹#›</a:t>
            </a:fld>
            <a:endParaRPr lang="en-US"/>
          </a:p>
        </p:txBody>
      </p:sp>
    </p:spTree>
    <p:extLst>
      <p:ext uri="{BB962C8B-B14F-4D97-AF65-F5344CB8AC3E}">
        <p14:creationId xmlns:p14="http://schemas.microsoft.com/office/powerpoint/2010/main" val="1442398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C7424-F20A-4F26-A1D6-DB88A8C4D7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E75F39-5C73-4426-8484-4646DA04DB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65D3E2-5FEE-4584-A54A-0CFBB4C4D632}"/>
              </a:ext>
            </a:extLst>
          </p:cNvPr>
          <p:cNvSpPr>
            <a:spLocks noGrp="1"/>
          </p:cNvSpPr>
          <p:nvPr>
            <p:ph type="dt" sz="half" idx="10"/>
          </p:nvPr>
        </p:nvSpPr>
        <p:spPr/>
        <p:txBody>
          <a:bodyPr/>
          <a:lstStyle/>
          <a:p>
            <a:fld id="{818C21F8-213B-4A01-8102-B0AACD103330}" type="datetimeFigureOut">
              <a:rPr lang="en-US" smtClean="0"/>
              <a:t>7/30/2022</a:t>
            </a:fld>
            <a:endParaRPr lang="en-US"/>
          </a:p>
        </p:txBody>
      </p:sp>
      <p:sp>
        <p:nvSpPr>
          <p:cNvPr id="5" name="Footer Placeholder 4">
            <a:extLst>
              <a:ext uri="{FF2B5EF4-FFF2-40B4-BE49-F238E27FC236}">
                <a16:creationId xmlns:a16="http://schemas.microsoft.com/office/drawing/2014/main" id="{9685B082-4866-4205-94E9-324A6462A7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61CFB7-DEB4-4363-92A1-36E98CB26565}"/>
              </a:ext>
            </a:extLst>
          </p:cNvPr>
          <p:cNvSpPr>
            <a:spLocks noGrp="1"/>
          </p:cNvSpPr>
          <p:nvPr>
            <p:ph type="sldNum" sz="quarter" idx="12"/>
          </p:nvPr>
        </p:nvSpPr>
        <p:spPr/>
        <p:txBody>
          <a:bodyPr/>
          <a:lstStyle/>
          <a:p>
            <a:fld id="{2B5EEFA3-A162-413C-BC7E-994A532A2268}" type="slidenum">
              <a:rPr lang="en-US" smtClean="0"/>
              <a:t>‹#›</a:t>
            </a:fld>
            <a:endParaRPr lang="en-US"/>
          </a:p>
        </p:txBody>
      </p:sp>
    </p:spTree>
    <p:extLst>
      <p:ext uri="{BB962C8B-B14F-4D97-AF65-F5344CB8AC3E}">
        <p14:creationId xmlns:p14="http://schemas.microsoft.com/office/powerpoint/2010/main" val="654466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9873C-4C46-42E0-BEBA-A859517368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BD3C0E-5BAF-49CA-8BF9-0D04399947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127288A-03E8-476E-9932-D7286501FA11}"/>
              </a:ext>
            </a:extLst>
          </p:cNvPr>
          <p:cNvSpPr>
            <a:spLocks noGrp="1"/>
          </p:cNvSpPr>
          <p:nvPr>
            <p:ph type="dt" sz="half" idx="10"/>
          </p:nvPr>
        </p:nvSpPr>
        <p:spPr/>
        <p:txBody>
          <a:bodyPr/>
          <a:lstStyle/>
          <a:p>
            <a:fld id="{818C21F8-213B-4A01-8102-B0AACD103330}" type="datetimeFigureOut">
              <a:rPr lang="en-US" smtClean="0"/>
              <a:t>7/30/2022</a:t>
            </a:fld>
            <a:endParaRPr lang="en-US"/>
          </a:p>
        </p:txBody>
      </p:sp>
      <p:sp>
        <p:nvSpPr>
          <p:cNvPr id="5" name="Footer Placeholder 4">
            <a:extLst>
              <a:ext uri="{FF2B5EF4-FFF2-40B4-BE49-F238E27FC236}">
                <a16:creationId xmlns:a16="http://schemas.microsoft.com/office/drawing/2014/main" id="{5D866BE5-639E-4B4C-BD68-3F58BC4375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8C61C8-38F9-4685-A887-3873F66E85E3}"/>
              </a:ext>
            </a:extLst>
          </p:cNvPr>
          <p:cNvSpPr>
            <a:spLocks noGrp="1"/>
          </p:cNvSpPr>
          <p:nvPr>
            <p:ph type="sldNum" sz="quarter" idx="12"/>
          </p:nvPr>
        </p:nvSpPr>
        <p:spPr/>
        <p:txBody>
          <a:bodyPr/>
          <a:lstStyle/>
          <a:p>
            <a:fld id="{2B5EEFA3-A162-413C-BC7E-994A532A2268}" type="slidenum">
              <a:rPr lang="en-US" smtClean="0"/>
              <a:t>‹#›</a:t>
            </a:fld>
            <a:endParaRPr lang="en-US"/>
          </a:p>
        </p:txBody>
      </p:sp>
    </p:spTree>
    <p:extLst>
      <p:ext uri="{BB962C8B-B14F-4D97-AF65-F5344CB8AC3E}">
        <p14:creationId xmlns:p14="http://schemas.microsoft.com/office/powerpoint/2010/main" val="246480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8705E-1B4E-4A73-AF5D-37265BB78D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3F897D-AE3B-4772-B4CE-D9483CEBDC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529BB7-17D7-4C47-8FA9-E3B2D267D5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E2A4E2-EE47-4F8B-A948-FF1C950A95D7}"/>
              </a:ext>
            </a:extLst>
          </p:cNvPr>
          <p:cNvSpPr>
            <a:spLocks noGrp="1"/>
          </p:cNvSpPr>
          <p:nvPr>
            <p:ph type="dt" sz="half" idx="10"/>
          </p:nvPr>
        </p:nvSpPr>
        <p:spPr/>
        <p:txBody>
          <a:bodyPr/>
          <a:lstStyle/>
          <a:p>
            <a:fld id="{818C21F8-213B-4A01-8102-B0AACD103330}" type="datetimeFigureOut">
              <a:rPr lang="en-US" smtClean="0"/>
              <a:t>7/30/2022</a:t>
            </a:fld>
            <a:endParaRPr lang="en-US"/>
          </a:p>
        </p:txBody>
      </p:sp>
      <p:sp>
        <p:nvSpPr>
          <p:cNvPr id="6" name="Footer Placeholder 5">
            <a:extLst>
              <a:ext uri="{FF2B5EF4-FFF2-40B4-BE49-F238E27FC236}">
                <a16:creationId xmlns:a16="http://schemas.microsoft.com/office/drawing/2014/main" id="{E721DA5F-4D5D-44A6-A9A3-23F65C2E2B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792DE3-E4EC-4493-950F-F81805629C1C}"/>
              </a:ext>
            </a:extLst>
          </p:cNvPr>
          <p:cNvSpPr>
            <a:spLocks noGrp="1"/>
          </p:cNvSpPr>
          <p:nvPr>
            <p:ph type="sldNum" sz="quarter" idx="12"/>
          </p:nvPr>
        </p:nvSpPr>
        <p:spPr/>
        <p:txBody>
          <a:bodyPr/>
          <a:lstStyle/>
          <a:p>
            <a:fld id="{2B5EEFA3-A162-413C-BC7E-994A532A2268}" type="slidenum">
              <a:rPr lang="en-US" smtClean="0"/>
              <a:t>‹#›</a:t>
            </a:fld>
            <a:endParaRPr lang="en-US"/>
          </a:p>
        </p:txBody>
      </p:sp>
    </p:spTree>
    <p:extLst>
      <p:ext uri="{BB962C8B-B14F-4D97-AF65-F5344CB8AC3E}">
        <p14:creationId xmlns:p14="http://schemas.microsoft.com/office/powerpoint/2010/main" val="3144024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A92F0-D0BA-40BD-AF21-90F4C00ABB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5C2D19-CE77-40E2-A8D0-51103ECA17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AE5C10-A800-4343-8689-12691A63103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AC3D56-F199-4113-A049-1E7AB1FD35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1FE696-3068-47FC-B38B-22A2DFF51A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0F8EE2-92C3-43B5-964F-E8E726CB01EF}"/>
              </a:ext>
            </a:extLst>
          </p:cNvPr>
          <p:cNvSpPr>
            <a:spLocks noGrp="1"/>
          </p:cNvSpPr>
          <p:nvPr>
            <p:ph type="dt" sz="half" idx="10"/>
          </p:nvPr>
        </p:nvSpPr>
        <p:spPr/>
        <p:txBody>
          <a:bodyPr/>
          <a:lstStyle/>
          <a:p>
            <a:fld id="{818C21F8-213B-4A01-8102-B0AACD103330}" type="datetimeFigureOut">
              <a:rPr lang="en-US" smtClean="0"/>
              <a:t>7/30/2022</a:t>
            </a:fld>
            <a:endParaRPr lang="en-US"/>
          </a:p>
        </p:txBody>
      </p:sp>
      <p:sp>
        <p:nvSpPr>
          <p:cNvPr id="8" name="Footer Placeholder 7">
            <a:extLst>
              <a:ext uri="{FF2B5EF4-FFF2-40B4-BE49-F238E27FC236}">
                <a16:creationId xmlns:a16="http://schemas.microsoft.com/office/drawing/2014/main" id="{A65B9954-7DC9-4FEA-B436-C76B2B8C7F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C22315-2638-41B2-952A-0EB227ED4D2C}"/>
              </a:ext>
            </a:extLst>
          </p:cNvPr>
          <p:cNvSpPr>
            <a:spLocks noGrp="1"/>
          </p:cNvSpPr>
          <p:nvPr>
            <p:ph type="sldNum" sz="quarter" idx="12"/>
          </p:nvPr>
        </p:nvSpPr>
        <p:spPr/>
        <p:txBody>
          <a:bodyPr/>
          <a:lstStyle/>
          <a:p>
            <a:fld id="{2B5EEFA3-A162-413C-BC7E-994A532A2268}" type="slidenum">
              <a:rPr lang="en-US" smtClean="0"/>
              <a:t>‹#›</a:t>
            </a:fld>
            <a:endParaRPr lang="en-US"/>
          </a:p>
        </p:txBody>
      </p:sp>
    </p:spTree>
    <p:extLst>
      <p:ext uri="{BB962C8B-B14F-4D97-AF65-F5344CB8AC3E}">
        <p14:creationId xmlns:p14="http://schemas.microsoft.com/office/powerpoint/2010/main" val="1887661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D578D-947A-4922-8632-19BEDD9699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1C7DA4B-C1D3-4661-BF64-BE8583A62B6F}"/>
              </a:ext>
            </a:extLst>
          </p:cNvPr>
          <p:cNvSpPr>
            <a:spLocks noGrp="1"/>
          </p:cNvSpPr>
          <p:nvPr>
            <p:ph type="dt" sz="half" idx="10"/>
          </p:nvPr>
        </p:nvSpPr>
        <p:spPr/>
        <p:txBody>
          <a:bodyPr/>
          <a:lstStyle/>
          <a:p>
            <a:fld id="{818C21F8-213B-4A01-8102-B0AACD103330}" type="datetimeFigureOut">
              <a:rPr lang="en-US" smtClean="0"/>
              <a:t>7/30/2022</a:t>
            </a:fld>
            <a:endParaRPr lang="en-US"/>
          </a:p>
        </p:txBody>
      </p:sp>
      <p:sp>
        <p:nvSpPr>
          <p:cNvPr id="4" name="Footer Placeholder 3">
            <a:extLst>
              <a:ext uri="{FF2B5EF4-FFF2-40B4-BE49-F238E27FC236}">
                <a16:creationId xmlns:a16="http://schemas.microsoft.com/office/drawing/2014/main" id="{41666434-E378-4EE4-849A-A291E17B60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325C16-1ADA-4CDF-A5D2-E2D3C3CA37FF}"/>
              </a:ext>
            </a:extLst>
          </p:cNvPr>
          <p:cNvSpPr>
            <a:spLocks noGrp="1"/>
          </p:cNvSpPr>
          <p:nvPr>
            <p:ph type="sldNum" sz="quarter" idx="12"/>
          </p:nvPr>
        </p:nvSpPr>
        <p:spPr/>
        <p:txBody>
          <a:bodyPr/>
          <a:lstStyle/>
          <a:p>
            <a:fld id="{2B5EEFA3-A162-413C-BC7E-994A532A2268}" type="slidenum">
              <a:rPr lang="en-US" smtClean="0"/>
              <a:t>‹#›</a:t>
            </a:fld>
            <a:endParaRPr lang="en-US"/>
          </a:p>
        </p:txBody>
      </p:sp>
    </p:spTree>
    <p:extLst>
      <p:ext uri="{BB962C8B-B14F-4D97-AF65-F5344CB8AC3E}">
        <p14:creationId xmlns:p14="http://schemas.microsoft.com/office/powerpoint/2010/main" val="1298054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97C5F5-785C-450F-B8AE-9FBF147CE3BA}"/>
              </a:ext>
            </a:extLst>
          </p:cNvPr>
          <p:cNvSpPr>
            <a:spLocks noGrp="1"/>
          </p:cNvSpPr>
          <p:nvPr>
            <p:ph type="dt" sz="half" idx="10"/>
          </p:nvPr>
        </p:nvSpPr>
        <p:spPr/>
        <p:txBody>
          <a:bodyPr/>
          <a:lstStyle/>
          <a:p>
            <a:fld id="{818C21F8-213B-4A01-8102-B0AACD103330}" type="datetimeFigureOut">
              <a:rPr lang="en-US" smtClean="0"/>
              <a:t>7/30/2022</a:t>
            </a:fld>
            <a:endParaRPr lang="en-US"/>
          </a:p>
        </p:txBody>
      </p:sp>
      <p:sp>
        <p:nvSpPr>
          <p:cNvPr id="3" name="Footer Placeholder 2">
            <a:extLst>
              <a:ext uri="{FF2B5EF4-FFF2-40B4-BE49-F238E27FC236}">
                <a16:creationId xmlns:a16="http://schemas.microsoft.com/office/drawing/2014/main" id="{2978EB1A-467D-4461-9B00-0B6F3230CD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D86E97-DD3B-4D31-A024-9195E45D11B4}"/>
              </a:ext>
            </a:extLst>
          </p:cNvPr>
          <p:cNvSpPr>
            <a:spLocks noGrp="1"/>
          </p:cNvSpPr>
          <p:nvPr>
            <p:ph type="sldNum" sz="quarter" idx="12"/>
          </p:nvPr>
        </p:nvSpPr>
        <p:spPr/>
        <p:txBody>
          <a:bodyPr/>
          <a:lstStyle/>
          <a:p>
            <a:fld id="{2B5EEFA3-A162-413C-BC7E-994A532A2268}" type="slidenum">
              <a:rPr lang="en-US" smtClean="0"/>
              <a:t>‹#›</a:t>
            </a:fld>
            <a:endParaRPr lang="en-US"/>
          </a:p>
        </p:txBody>
      </p:sp>
    </p:spTree>
    <p:extLst>
      <p:ext uri="{BB962C8B-B14F-4D97-AF65-F5344CB8AC3E}">
        <p14:creationId xmlns:p14="http://schemas.microsoft.com/office/powerpoint/2010/main" val="1322384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48333-D378-496B-8DDA-88505688C3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252675-ECFC-4422-B901-07B5F21F46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D29877-D851-4A68-8E58-83AEF5AD82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8FC05D-ADAF-45BD-8470-0C665F14D3FA}"/>
              </a:ext>
            </a:extLst>
          </p:cNvPr>
          <p:cNvSpPr>
            <a:spLocks noGrp="1"/>
          </p:cNvSpPr>
          <p:nvPr>
            <p:ph type="dt" sz="half" idx="10"/>
          </p:nvPr>
        </p:nvSpPr>
        <p:spPr/>
        <p:txBody>
          <a:bodyPr/>
          <a:lstStyle/>
          <a:p>
            <a:fld id="{818C21F8-213B-4A01-8102-B0AACD103330}" type="datetimeFigureOut">
              <a:rPr lang="en-US" smtClean="0"/>
              <a:t>7/30/2022</a:t>
            </a:fld>
            <a:endParaRPr lang="en-US"/>
          </a:p>
        </p:txBody>
      </p:sp>
      <p:sp>
        <p:nvSpPr>
          <p:cNvPr id="6" name="Footer Placeholder 5">
            <a:extLst>
              <a:ext uri="{FF2B5EF4-FFF2-40B4-BE49-F238E27FC236}">
                <a16:creationId xmlns:a16="http://schemas.microsoft.com/office/drawing/2014/main" id="{E1969851-27B2-4FDD-8021-4359F42E31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1536BD-0176-4D29-B4F3-1BBF43DF82B0}"/>
              </a:ext>
            </a:extLst>
          </p:cNvPr>
          <p:cNvSpPr>
            <a:spLocks noGrp="1"/>
          </p:cNvSpPr>
          <p:nvPr>
            <p:ph type="sldNum" sz="quarter" idx="12"/>
          </p:nvPr>
        </p:nvSpPr>
        <p:spPr/>
        <p:txBody>
          <a:bodyPr/>
          <a:lstStyle/>
          <a:p>
            <a:fld id="{2B5EEFA3-A162-413C-BC7E-994A532A2268}" type="slidenum">
              <a:rPr lang="en-US" smtClean="0"/>
              <a:t>‹#›</a:t>
            </a:fld>
            <a:endParaRPr lang="en-US"/>
          </a:p>
        </p:txBody>
      </p:sp>
    </p:spTree>
    <p:extLst>
      <p:ext uri="{BB962C8B-B14F-4D97-AF65-F5344CB8AC3E}">
        <p14:creationId xmlns:p14="http://schemas.microsoft.com/office/powerpoint/2010/main" val="3947123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70396-4E79-4B66-9188-2FAF1F1619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7246DD-9197-4A1B-A12D-6BF50FC859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B31D3C-1D89-4FA4-AF50-0691CE7523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EB3F36-B3D2-4981-BF4D-782ACF09C0ED}"/>
              </a:ext>
            </a:extLst>
          </p:cNvPr>
          <p:cNvSpPr>
            <a:spLocks noGrp="1"/>
          </p:cNvSpPr>
          <p:nvPr>
            <p:ph type="dt" sz="half" idx="10"/>
          </p:nvPr>
        </p:nvSpPr>
        <p:spPr/>
        <p:txBody>
          <a:bodyPr/>
          <a:lstStyle/>
          <a:p>
            <a:fld id="{818C21F8-213B-4A01-8102-B0AACD103330}" type="datetimeFigureOut">
              <a:rPr lang="en-US" smtClean="0"/>
              <a:t>7/30/2022</a:t>
            </a:fld>
            <a:endParaRPr lang="en-US"/>
          </a:p>
        </p:txBody>
      </p:sp>
      <p:sp>
        <p:nvSpPr>
          <p:cNvPr id="6" name="Footer Placeholder 5">
            <a:extLst>
              <a:ext uri="{FF2B5EF4-FFF2-40B4-BE49-F238E27FC236}">
                <a16:creationId xmlns:a16="http://schemas.microsoft.com/office/drawing/2014/main" id="{A799BAAD-49BD-4444-81AB-119C5F3F94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8E3DDE-A167-4421-9E30-3B74E5C34B5B}"/>
              </a:ext>
            </a:extLst>
          </p:cNvPr>
          <p:cNvSpPr>
            <a:spLocks noGrp="1"/>
          </p:cNvSpPr>
          <p:nvPr>
            <p:ph type="sldNum" sz="quarter" idx="12"/>
          </p:nvPr>
        </p:nvSpPr>
        <p:spPr/>
        <p:txBody>
          <a:bodyPr/>
          <a:lstStyle/>
          <a:p>
            <a:fld id="{2B5EEFA3-A162-413C-BC7E-994A532A2268}" type="slidenum">
              <a:rPr lang="en-US" smtClean="0"/>
              <a:t>‹#›</a:t>
            </a:fld>
            <a:endParaRPr lang="en-US"/>
          </a:p>
        </p:txBody>
      </p:sp>
    </p:spTree>
    <p:extLst>
      <p:ext uri="{BB962C8B-B14F-4D97-AF65-F5344CB8AC3E}">
        <p14:creationId xmlns:p14="http://schemas.microsoft.com/office/powerpoint/2010/main" val="2381509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E7FB5C-E6EA-4E47-BDD2-A9D7B4E1A5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0255C4-A452-41C0-BAD7-0C60154CA0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19BADA-AF5A-4DF0-A1B7-55CA095324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8C21F8-213B-4A01-8102-B0AACD103330}" type="datetimeFigureOut">
              <a:rPr lang="en-US" smtClean="0"/>
              <a:t>7/30/2022</a:t>
            </a:fld>
            <a:endParaRPr lang="en-US"/>
          </a:p>
        </p:txBody>
      </p:sp>
      <p:sp>
        <p:nvSpPr>
          <p:cNvPr id="5" name="Footer Placeholder 4">
            <a:extLst>
              <a:ext uri="{FF2B5EF4-FFF2-40B4-BE49-F238E27FC236}">
                <a16:creationId xmlns:a16="http://schemas.microsoft.com/office/drawing/2014/main" id="{D64DBF62-CCDE-45E8-8860-BD4D98A7F6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699498-CEF6-40FB-829A-D3DDF99CF7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5EEFA3-A162-413C-BC7E-994A532A2268}" type="slidenum">
              <a:rPr lang="en-US" smtClean="0"/>
              <a:t>‹#›</a:t>
            </a:fld>
            <a:endParaRPr lang="en-US"/>
          </a:p>
        </p:txBody>
      </p:sp>
    </p:spTree>
    <p:extLst>
      <p:ext uri="{BB962C8B-B14F-4D97-AF65-F5344CB8AC3E}">
        <p14:creationId xmlns:p14="http://schemas.microsoft.com/office/powerpoint/2010/main" val="26543962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hyperlink" Target="https://pubmed.ncbi.nlm.nih.gov/33985486/#affiliation-5" TargetMode="External"/><Relationship Id="rId13" Type="http://schemas.openxmlformats.org/officeDocument/2006/relationships/hyperlink" Target="https://pubmed.ncbi.nlm.nih.gov/33985486/#affiliation-7" TargetMode="External"/><Relationship Id="rId18" Type="http://schemas.openxmlformats.org/officeDocument/2006/relationships/hyperlink" Target="http://www.ncbi.nlm.nih.gov/pmc/articles/pmc8120841/" TargetMode="External"/><Relationship Id="rId3" Type="http://schemas.openxmlformats.org/officeDocument/2006/relationships/hyperlink" Target="https://pubmed.ncbi.nlm.nih.gov/33985486/#affiliation-1" TargetMode="External"/><Relationship Id="rId7" Type="http://schemas.openxmlformats.org/officeDocument/2006/relationships/hyperlink" Target="https://pubmed.ncbi.nlm.nih.gov/33985486/#affiliation-4" TargetMode="External"/><Relationship Id="rId12" Type="http://schemas.openxmlformats.org/officeDocument/2006/relationships/hyperlink" Target="https://pubmed.ncbi.nlm.nih.gov/?term=Ragy+N&amp;cauthor_id=33985486" TargetMode="External"/><Relationship Id="rId17" Type="http://schemas.openxmlformats.org/officeDocument/2006/relationships/hyperlink" Target="https://pubmed.ncbi.nlm.nih.gov/33985486/#affiliation-8" TargetMode="External"/><Relationship Id="rId2" Type="http://schemas.openxmlformats.org/officeDocument/2006/relationships/hyperlink" Target="https://pubmed.ncbi.nlm.nih.gov/?term=Aboushady+MA&amp;cauthor_id=33985486" TargetMode="External"/><Relationship Id="rId16" Type="http://schemas.openxmlformats.org/officeDocument/2006/relationships/hyperlink" Target="https://pubmed.ncbi.nlm.nih.gov/?term=Talaat+S&amp;cauthor_id=33985486" TargetMode="External"/><Relationship Id="rId1" Type="http://schemas.openxmlformats.org/officeDocument/2006/relationships/slideLayout" Target="../slideLayouts/slideLayout2.xml"/><Relationship Id="rId6" Type="http://schemas.openxmlformats.org/officeDocument/2006/relationships/hyperlink" Target="https://pubmed.ncbi.nlm.nih.gov/33985486/#affiliation-3" TargetMode="External"/><Relationship Id="rId11" Type="http://schemas.openxmlformats.org/officeDocument/2006/relationships/hyperlink" Target="https://pubmed.ncbi.nlm.nih.gov/?term=M+Elshazly+T&amp;cauthor_id=33985486" TargetMode="External"/><Relationship Id="rId5" Type="http://schemas.openxmlformats.org/officeDocument/2006/relationships/hyperlink" Target="https://pubmed.ncbi.nlm.nih.gov/?term=Talaat+W&amp;cauthor_id=33985486" TargetMode="External"/><Relationship Id="rId15" Type="http://schemas.openxmlformats.org/officeDocument/2006/relationships/hyperlink" Target="https://pubmed.ncbi.nlm.nih.gov/33985486/#equal-contrib-explanation" TargetMode="External"/><Relationship Id="rId10" Type="http://schemas.openxmlformats.org/officeDocument/2006/relationships/hyperlink" Target="https://pubmed.ncbi.nlm.nih.gov/33985486/#affiliation-6" TargetMode="External"/><Relationship Id="rId19" Type="http://schemas.openxmlformats.org/officeDocument/2006/relationships/hyperlink" Target="https://doi.org/10.1186/s12903-021-01618-9" TargetMode="External"/><Relationship Id="rId4" Type="http://schemas.openxmlformats.org/officeDocument/2006/relationships/hyperlink" Target="https://pubmed.ncbi.nlm.nih.gov/33985486/#affiliation-2" TargetMode="External"/><Relationship Id="rId9" Type="http://schemas.openxmlformats.org/officeDocument/2006/relationships/hyperlink" Target="https://pubmed.ncbi.nlm.nih.gov/?term=Hamdoon+Z&amp;cauthor_id=33985486" TargetMode="External"/><Relationship Id="rId14" Type="http://schemas.openxmlformats.org/officeDocument/2006/relationships/hyperlink" Target="https://pubmed.ncbi.nlm.nih.gov/?term=Bourauel+C&amp;cauthor_id=33985486"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40.jpg"/></Relationships>
</file>

<file path=ppt/slides/_rels/slide3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png"/></Relationships>
</file>

<file path=ppt/slides/_rels/slide3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hyperlink" Target="https://pubmed.ncbi.nlm.nih.gov/?term=Venkataramanan+R&amp;cauthor_id=29755895" TargetMode="External"/><Relationship Id="rId13" Type="http://schemas.openxmlformats.org/officeDocument/2006/relationships/hyperlink" Target="https://pubmed.ncbi.nlm.nih.gov/?term=Prabhu+R&amp;cauthor_id=29755895" TargetMode="External"/><Relationship Id="rId3" Type="http://schemas.openxmlformats.org/officeDocument/2006/relationships/hyperlink" Target="https://pubmed.ncbi.nlm.nih.gov/29755895/#affiliation-1" TargetMode="External"/><Relationship Id="rId7" Type="http://schemas.openxmlformats.org/officeDocument/2006/relationships/hyperlink" Target="https://pubmed.ncbi.nlm.nih.gov/29755895/#affiliation-3" TargetMode="External"/><Relationship Id="rId12" Type="http://schemas.openxmlformats.org/officeDocument/2006/relationships/hyperlink" Target="https://pubmed.ncbi.nlm.nih.gov/?term=Shrinuvasan+S&amp;cauthor_id=29755895" TargetMode="External"/><Relationship Id="rId2" Type="http://schemas.openxmlformats.org/officeDocument/2006/relationships/hyperlink" Target="https://pubmed.ncbi.nlm.nih.gov/?term=Kalaiarasi+R&amp;cauthor_id=29755895" TargetMode="External"/><Relationship Id="rId16" Type="http://schemas.openxmlformats.org/officeDocument/2006/relationships/hyperlink" Target="https://doi.org/10.7759/cureus.2298" TargetMode="External"/><Relationship Id="rId1" Type="http://schemas.openxmlformats.org/officeDocument/2006/relationships/slideLayout" Target="../slideLayouts/slideLayout2.xml"/><Relationship Id="rId6" Type="http://schemas.openxmlformats.org/officeDocument/2006/relationships/hyperlink" Target="https://pubmed.ncbi.nlm.nih.gov/?term=Archana+R&amp;cauthor_id=29755895" TargetMode="External"/><Relationship Id="rId11" Type="http://schemas.openxmlformats.org/officeDocument/2006/relationships/hyperlink" Target="https://pubmed.ncbi.nlm.nih.gov/29755895/#affiliation-5" TargetMode="External"/><Relationship Id="rId5" Type="http://schemas.openxmlformats.org/officeDocument/2006/relationships/hyperlink" Target="https://pubmed.ncbi.nlm.nih.gov/29755895/#affiliation-2" TargetMode="External"/><Relationship Id="rId15" Type="http://schemas.openxmlformats.org/officeDocument/2006/relationships/hyperlink" Target="http://www.ncbi.nlm.nih.gov/pmc/articles/pmc5945270/" TargetMode="External"/><Relationship Id="rId10" Type="http://schemas.openxmlformats.org/officeDocument/2006/relationships/hyperlink" Target="https://pubmed.ncbi.nlm.nih.gov/?term=Chidambaram+R&amp;cauthor_id=29755895" TargetMode="External"/><Relationship Id="rId4" Type="http://schemas.openxmlformats.org/officeDocument/2006/relationships/hyperlink" Target="https://pubmed.ncbi.nlm.nih.gov/?term=Vijayakumar+C&amp;cauthor_id=29755895" TargetMode="External"/><Relationship Id="rId9" Type="http://schemas.openxmlformats.org/officeDocument/2006/relationships/hyperlink" Target="https://pubmed.ncbi.nlm.nih.gov/29755895/#affiliation-4" TargetMode="External"/><Relationship Id="rId14" Type="http://schemas.openxmlformats.org/officeDocument/2006/relationships/hyperlink" Target="https://pubmed.ncbi.nlm.nih.gov/29755895/#affiliation-6"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pubmed.ncbi.nlm.nih.gov/?term=Gamba+H&amp;cauthor_id=31947099" TargetMode="External"/><Relationship Id="rId2" Type="http://schemas.openxmlformats.org/officeDocument/2006/relationships/hyperlink" Target="https://pubmed.ncbi.nlm.nih.gov/?term=Camargo+VMB&amp;cauthor_id=31947099" TargetMode="External"/><Relationship Id="rId1" Type="http://schemas.openxmlformats.org/officeDocument/2006/relationships/slideLayout" Target="../slideLayouts/slideLayout2.xml"/><Relationship Id="rId6" Type="http://schemas.openxmlformats.org/officeDocument/2006/relationships/hyperlink" Target="https://doi.org/10.1109/embc.2019.8856801" TargetMode="External"/><Relationship Id="rId5" Type="http://schemas.openxmlformats.org/officeDocument/2006/relationships/hyperlink" Target="https://pubmed.ncbi.nlm.nih.gov/?term=Ulbricht+L&amp;cauthor_id=31947099" TargetMode="External"/><Relationship Id="rId4" Type="http://schemas.openxmlformats.org/officeDocument/2006/relationships/hyperlink" Target="https://pubmed.ncbi.nlm.nih.gov/?term=Romaneli+EFR&amp;cauthor_id=31947099"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freestock.com/free-photos/colorful-wall-illustrated-quote-saying-think-787881493" TargetMode="External"/><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DAB15F-FAEF-B1FC-4CD6-85D1C9D5B8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0658" y="32839"/>
            <a:ext cx="5512896" cy="6792321"/>
          </a:xfrm>
          <a:prstGeom prst="rect">
            <a:avLst/>
          </a:prstGeom>
        </p:spPr>
      </p:pic>
    </p:spTree>
    <p:extLst>
      <p:ext uri="{BB962C8B-B14F-4D97-AF65-F5344CB8AC3E}">
        <p14:creationId xmlns:p14="http://schemas.microsoft.com/office/powerpoint/2010/main" val="33051897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34BA1-730F-4047-960A-4507DC6EA2B6}"/>
              </a:ext>
            </a:extLst>
          </p:cNvPr>
          <p:cNvSpPr>
            <a:spLocks noGrp="1"/>
          </p:cNvSpPr>
          <p:nvPr>
            <p:ph type="title"/>
          </p:nvPr>
        </p:nvSpPr>
        <p:spPr>
          <a:xfrm>
            <a:off x="1733550" y="365125"/>
            <a:ext cx="9620250" cy="1325563"/>
          </a:xfrm>
        </p:spPr>
        <p:txBody>
          <a:bodyPr>
            <a:normAutofit/>
          </a:bodyPr>
          <a:lstStyle/>
          <a:p>
            <a:r>
              <a:rPr lang="en-US" sz="4800" b="1" dirty="0"/>
              <a:t>There Is Not A Good Or A Bad Color!</a:t>
            </a:r>
          </a:p>
        </p:txBody>
      </p:sp>
      <p:sp>
        <p:nvSpPr>
          <p:cNvPr id="3" name="Content Placeholder 2">
            <a:extLst>
              <a:ext uri="{FF2B5EF4-FFF2-40B4-BE49-F238E27FC236}">
                <a16:creationId xmlns:a16="http://schemas.microsoft.com/office/drawing/2014/main" id="{B7CF132A-BEA5-4395-9E97-60A3289451ED}"/>
              </a:ext>
            </a:extLst>
          </p:cNvPr>
          <p:cNvSpPr>
            <a:spLocks noGrp="1"/>
          </p:cNvSpPr>
          <p:nvPr>
            <p:ph idx="1"/>
          </p:nvPr>
        </p:nvSpPr>
        <p:spPr>
          <a:xfrm>
            <a:off x="-1" y="1825625"/>
            <a:ext cx="12038275" cy="4351338"/>
          </a:xfrm>
        </p:spPr>
        <p:txBody>
          <a:bodyPr>
            <a:noAutofit/>
          </a:bodyPr>
          <a:lstStyle/>
          <a:p>
            <a:r>
              <a:rPr lang="en-US" sz="3600" dirty="0"/>
              <a:t>Red or White imply inflammation as there is more warmth.</a:t>
            </a:r>
          </a:p>
          <a:p>
            <a:r>
              <a:rPr lang="en-US" sz="3600" dirty="0"/>
              <a:t>Dark Blue or Black would imply poor circulation or a colder area.</a:t>
            </a:r>
          </a:p>
          <a:p>
            <a:r>
              <a:rPr lang="en-US" sz="3600" dirty="0"/>
              <a:t>This </a:t>
            </a:r>
            <a:r>
              <a:rPr lang="en-US" sz="3600" b="1" dirty="0"/>
              <a:t>CAN NOT </a:t>
            </a:r>
            <a:r>
              <a:rPr lang="en-US" sz="3600" dirty="0"/>
              <a:t>Be used to diagnose a cavitation. Most cavitations are avascular and would be cooler.  </a:t>
            </a:r>
            <a:r>
              <a:rPr lang="en-US" sz="3600" b="1" dirty="0"/>
              <a:t>(OLD IS COLD, HOT IS NOT)</a:t>
            </a:r>
          </a:p>
          <a:p>
            <a:r>
              <a:rPr lang="en-US" sz="3600" dirty="0"/>
              <a:t>Just like a thermometer can tell you the person is 99.2 or 104, It can NOT say that the person has appendicitis or meningitis.</a:t>
            </a:r>
          </a:p>
        </p:txBody>
      </p:sp>
    </p:spTree>
    <p:extLst>
      <p:ext uri="{BB962C8B-B14F-4D97-AF65-F5344CB8AC3E}">
        <p14:creationId xmlns:p14="http://schemas.microsoft.com/office/powerpoint/2010/main" val="648864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31C84-621C-4EF2-9AEB-BE5A4C9ED0D2}"/>
              </a:ext>
            </a:extLst>
          </p:cNvPr>
          <p:cNvSpPr>
            <a:spLocks noGrp="1"/>
          </p:cNvSpPr>
          <p:nvPr>
            <p:ph type="title"/>
          </p:nvPr>
        </p:nvSpPr>
        <p:spPr>
          <a:xfrm>
            <a:off x="832168" y="759777"/>
            <a:ext cx="11003943" cy="1325563"/>
          </a:xfrm>
        </p:spPr>
        <p:txBody>
          <a:bodyPr/>
          <a:lstStyle/>
          <a:p>
            <a:r>
              <a:rPr lang="en-US" b="1" dirty="0"/>
              <a:t>The Body Is Symmetrical </a:t>
            </a:r>
            <a:r>
              <a:rPr lang="en-US" sz="3200" b="1" dirty="0"/>
              <a:t>(except you only have 1 heart)</a:t>
            </a:r>
          </a:p>
        </p:txBody>
      </p:sp>
      <p:pic>
        <p:nvPicPr>
          <p:cNvPr id="13314" name="Picture 2" descr="Thermal Imaging Stock Photos, Pictures &amp; Royalty-Free Images - iStock">
            <a:extLst>
              <a:ext uri="{FF2B5EF4-FFF2-40B4-BE49-F238E27FC236}">
                <a16:creationId xmlns:a16="http://schemas.microsoft.com/office/drawing/2014/main" id="{90CE3ECF-17E0-EE4E-A044-41E3058C5E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1350" y="2366963"/>
            <a:ext cx="5829300" cy="4371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0233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A0AD2D-1B76-9294-20A1-E77CD3FC6938}"/>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b="1" kern="1200" dirty="0">
                <a:solidFill>
                  <a:srgbClr val="FFFFFF"/>
                </a:solidFill>
                <a:latin typeface="+mj-lt"/>
                <a:ea typeface="+mj-ea"/>
                <a:cs typeface="+mj-cs"/>
              </a:rPr>
              <a:t>Colors can be clues  </a:t>
            </a:r>
            <a:br>
              <a:rPr lang="en-US" sz="3600" b="1" kern="1200" dirty="0">
                <a:solidFill>
                  <a:srgbClr val="FFFFFF"/>
                </a:solidFill>
                <a:latin typeface="+mj-lt"/>
                <a:ea typeface="+mj-ea"/>
                <a:cs typeface="+mj-cs"/>
              </a:rPr>
            </a:br>
            <a:r>
              <a:rPr lang="en-US" sz="3600" b="1" kern="1200" dirty="0">
                <a:solidFill>
                  <a:srgbClr val="FFFFFF"/>
                </a:solidFill>
                <a:latin typeface="+mj-lt"/>
                <a:ea typeface="+mj-ea"/>
                <a:cs typeface="+mj-cs"/>
              </a:rPr>
              <a:t>Blue vs Red</a:t>
            </a:r>
          </a:p>
        </p:txBody>
      </p:sp>
      <p:pic>
        <p:nvPicPr>
          <p:cNvPr id="11266" name="Picture 2" descr="Hypothermia over T1/T2 is indicative of auto-immune disorder ...">
            <a:extLst>
              <a:ext uri="{FF2B5EF4-FFF2-40B4-BE49-F238E27FC236}">
                <a16:creationId xmlns:a16="http://schemas.microsoft.com/office/drawing/2014/main" id="{4D2650BB-E99C-D84D-D59E-5AF6C5EF3FF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777316" y="885073"/>
            <a:ext cx="6780700" cy="5085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9457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C86CDA34-0CA7-4B13-B745-7BCC342800A0}"/>
              </a:ext>
            </a:extLst>
          </p:cNvPr>
          <p:cNvSpPr>
            <a:spLocks noGrp="1"/>
          </p:cNvSpPr>
          <p:nvPr>
            <p:ph type="title"/>
          </p:nvPr>
        </p:nvSpPr>
        <p:spPr>
          <a:xfrm>
            <a:off x="660041" y="2767106"/>
            <a:ext cx="2880828" cy="3071906"/>
          </a:xfrm>
        </p:spPr>
        <p:txBody>
          <a:bodyPr vert="horz" lIns="91440" tIns="45720" rIns="91440" bIns="45720" rtlCol="0" anchor="t">
            <a:normAutofit/>
          </a:bodyPr>
          <a:lstStyle/>
          <a:p>
            <a:pPr algn="ctr"/>
            <a:r>
              <a:rPr lang="en-US" sz="4000" kern="1200" dirty="0">
                <a:solidFill>
                  <a:srgbClr val="FFFFFF"/>
                </a:solidFill>
                <a:latin typeface="+mj-lt"/>
                <a:ea typeface="+mj-ea"/>
                <a:cs typeface="+mj-cs"/>
              </a:rPr>
              <a:t>Compare</a:t>
            </a: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Right to Left,</a:t>
            </a:r>
            <a:br>
              <a:rPr lang="en-US" sz="4000" kern="1200" dirty="0">
                <a:solidFill>
                  <a:srgbClr val="FFFFFF"/>
                </a:solidFill>
                <a:latin typeface="+mj-lt"/>
                <a:ea typeface="+mj-ea"/>
                <a:cs typeface="+mj-cs"/>
              </a:rPr>
            </a:b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The Right is warmer!</a:t>
            </a:r>
          </a:p>
        </p:txBody>
      </p:sp>
      <p:pic>
        <p:nvPicPr>
          <p:cNvPr id="5" name="Content Placeholder 4" descr="Calendar&#10;&#10;Description automatically generated">
            <a:extLst>
              <a:ext uri="{FF2B5EF4-FFF2-40B4-BE49-F238E27FC236}">
                <a16:creationId xmlns:a16="http://schemas.microsoft.com/office/drawing/2014/main" id="{268DDF52-891E-4F6A-8481-9457819FD6B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346" t="14238"/>
          <a:stretch/>
        </p:blipFill>
        <p:spPr>
          <a:xfrm>
            <a:off x="5577841" y="-74833"/>
            <a:ext cx="5954118" cy="6901348"/>
          </a:xfrm>
          <a:prstGeom prst="rect">
            <a:avLst/>
          </a:prstGeom>
        </p:spPr>
      </p:pic>
    </p:spTree>
    <p:extLst>
      <p:ext uri="{BB962C8B-B14F-4D97-AF65-F5344CB8AC3E}">
        <p14:creationId xmlns:p14="http://schemas.microsoft.com/office/powerpoint/2010/main" val="16812384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2" name="Straight Connector 16">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24" name="Rectangle 18">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6B3127-C9B7-4B10-B1F2-26A0FE35C9C1}"/>
              </a:ext>
            </a:extLst>
          </p:cNvPr>
          <p:cNvSpPr>
            <a:spLocks noGrp="1"/>
          </p:cNvSpPr>
          <p:nvPr>
            <p:ph type="title"/>
          </p:nvPr>
        </p:nvSpPr>
        <p:spPr>
          <a:xfrm>
            <a:off x="527538" y="4756638"/>
            <a:ext cx="11139854" cy="1844256"/>
          </a:xfrm>
        </p:spPr>
        <p:txBody>
          <a:bodyPr vert="horz" lIns="91440" tIns="45720" rIns="91440" bIns="45720" rtlCol="0" anchor="b">
            <a:normAutofit/>
          </a:bodyPr>
          <a:lstStyle/>
          <a:p>
            <a:pPr algn="ctr"/>
            <a:r>
              <a:rPr lang="en-US" sz="5400" dirty="0">
                <a:solidFill>
                  <a:srgbClr val="FFFFFF"/>
                </a:solidFill>
              </a:rPr>
              <a:t>Here again we see more inflammation </a:t>
            </a:r>
            <a:br>
              <a:rPr lang="en-US" sz="5400" dirty="0">
                <a:solidFill>
                  <a:srgbClr val="FFFFFF"/>
                </a:solidFill>
              </a:rPr>
            </a:br>
            <a:r>
              <a:rPr lang="en-US" sz="5400" dirty="0">
                <a:solidFill>
                  <a:srgbClr val="FFFFFF"/>
                </a:solidFill>
              </a:rPr>
              <a:t>on the right side</a:t>
            </a:r>
          </a:p>
        </p:txBody>
      </p:sp>
      <p:pic>
        <p:nvPicPr>
          <p:cNvPr id="5" name="Content Placeholder 4" descr="A picture containing text&#10;&#10;Description automatically generated">
            <a:extLst>
              <a:ext uri="{FF2B5EF4-FFF2-40B4-BE49-F238E27FC236}">
                <a16:creationId xmlns:a16="http://schemas.microsoft.com/office/drawing/2014/main" id="{1E1EBC30-580F-4D51-A299-ECF6ED0C07D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493" t="16600" r="3891" b="7055"/>
          <a:stretch/>
        </p:blipFill>
        <p:spPr>
          <a:xfrm>
            <a:off x="8643070" y="574070"/>
            <a:ext cx="2923640" cy="3115730"/>
          </a:xfrm>
          <a:prstGeom prst="rect">
            <a:avLst/>
          </a:prstGeom>
        </p:spPr>
      </p:pic>
      <p:pic>
        <p:nvPicPr>
          <p:cNvPr id="7" name="Content Placeholder 4" descr="A picture containing text&#10;&#10;Description automatically generated">
            <a:extLst>
              <a:ext uri="{FF2B5EF4-FFF2-40B4-BE49-F238E27FC236}">
                <a16:creationId xmlns:a16="http://schemas.microsoft.com/office/drawing/2014/main" id="{94C4DB2C-8B78-467D-8D45-86518C14BE54}"/>
              </a:ext>
            </a:extLst>
          </p:cNvPr>
          <p:cNvPicPr>
            <a:picLocks noChangeAspect="1"/>
          </p:cNvPicPr>
          <p:nvPr/>
        </p:nvPicPr>
        <p:blipFill rotWithShape="1">
          <a:blip r:embed="rId3">
            <a:extLst>
              <a:ext uri="{28A0092B-C50C-407E-A947-70E740481C1C}">
                <a14:useLocalDpi xmlns:a14="http://schemas.microsoft.com/office/drawing/2010/main" val="0"/>
              </a:ext>
            </a:extLst>
          </a:blip>
          <a:srcRect l="3900" t="20567" r="-4" b="10516"/>
          <a:stretch/>
        </p:blipFill>
        <p:spPr>
          <a:xfrm>
            <a:off x="625290" y="629920"/>
            <a:ext cx="3169020" cy="3030029"/>
          </a:xfrm>
          <a:prstGeom prst="rect">
            <a:avLst/>
          </a:prstGeom>
        </p:spPr>
      </p:pic>
      <p:cxnSp>
        <p:nvCxnSpPr>
          <p:cNvPr id="21" name="Straight Connector 20">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6" name="Content Placeholder 4" descr="A picture containing text&#10;&#10;Description automatically generated">
            <a:extLst>
              <a:ext uri="{FF2B5EF4-FFF2-40B4-BE49-F238E27FC236}">
                <a16:creationId xmlns:a16="http://schemas.microsoft.com/office/drawing/2014/main" id="{E98C7642-62D7-4BE8-8547-6A5CD6F5EF76}"/>
              </a:ext>
            </a:extLst>
          </p:cNvPr>
          <p:cNvPicPr>
            <a:picLocks noChangeAspect="1"/>
          </p:cNvPicPr>
          <p:nvPr/>
        </p:nvPicPr>
        <p:blipFill rotWithShape="1">
          <a:blip r:embed="rId4">
            <a:extLst>
              <a:ext uri="{28A0092B-C50C-407E-A947-70E740481C1C}">
                <a14:useLocalDpi xmlns:a14="http://schemas.microsoft.com/office/drawing/2010/main" val="0"/>
              </a:ext>
            </a:extLst>
          </a:blip>
          <a:srcRect t="21486" b="15995"/>
          <a:stretch/>
        </p:blipFill>
        <p:spPr>
          <a:xfrm>
            <a:off x="4337069" y="629920"/>
            <a:ext cx="3423916" cy="3030029"/>
          </a:xfrm>
          <a:prstGeom prst="rect">
            <a:avLst/>
          </a:prstGeom>
        </p:spPr>
      </p:pic>
      <p:cxnSp>
        <p:nvCxnSpPr>
          <p:cNvPr id="23" name="Straight Connector 22">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63DB52D-A6EC-46CA-8F92-984A9FD25B10}"/>
              </a:ext>
            </a:extLst>
          </p:cNvPr>
          <p:cNvSpPr txBox="1"/>
          <p:nvPr/>
        </p:nvSpPr>
        <p:spPr>
          <a:xfrm>
            <a:off x="625290" y="3775090"/>
            <a:ext cx="2950725" cy="646331"/>
          </a:xfrm>
          <a:prstGeom prst="rect">
            <a:avLst/>
          </a:prstGeom>
          <a:noFill/>
        </p:spPr>
        <p:txBody>
          <a:bodyPr wrap="square" rtlCol="0">
            <a:spAutoFit/>
          </a:bodyPr>
          <a:lstStyle/>
          <a:p>
            <a:r>
              <a:rPr lang="en-US" b="1" dirty="0"/>
              <a:t>Frontal</a:t>
            </a:r>
            <a:r>
              <a:rPr lang="en-US" dirty="0"/>
              <a:t> view, more warmth on patient’s right</a:t>
            </a:r>
          </a:p>
        </p:txBody>
      </p:sp>
      <p:sp>
        <p:nvSpPr>
          <p:cNvPr id="4" name="TextBox 3">
            <a:extLst>
              <a:ext uri="{FF2B5EF4-FFF2-40B4-BE49-F238E27FC236}">
                <a16:creationId xmlns:a16="http://schemas.microsoft.com/office/drawing/2014/main" id="{E7FA82FE-B761-4E45-9EBD-71A5B8DC1297}"/>
              </a:ext>
            </a:extLst>
          </p:cNvPr>
          <p:cNvSpPr txBox="1"/>
          <p:nvPr/>
        </p:nvSpPr>
        <p:spPr>
          <a:xfrm>
            <a:off x="4572000" y="3935896"/>
            <a:ext cx="2878364" cy="369332"/>
          </a:xfrm>
          <a:prstGeom prst="rect">
            <a:avLst/>
          </a:prstGeom>
          <a:noFill/>
        </p:spPr>
        <p:txBody>
          <a:bodyPr wrap="square" rtlCol="0">
            <a:spAutoFit/>
          </a:bodyPr>
          <a:lstStyle/>
          <a:p>
            <a:r>
              <a:rPr lang="en-US" dirty="0"/>
              <a:t>Patient’s </a:t>
            </a:r>
            <a:r>
              <a:rPr lang="en-US" b="1" dirty="0"/>
              <a:t>Right side</a:t>
            </a:r>
          </a:p>
        </p:txBody>
      </p:sp>
      <p:sp>
        <p:nvSpPr>
          <p:cNvPr id="12" name="TextBox 11">
            <a:extLst>
              <a:ext uri="{FF2B5EF4-FFF2-40B4-BE49-F238E27FC236}">
                <a16:creationId xmlns:a16="http://schemas.microsoft.com/office/drawing/2014/main" id="{93437A93-A6B9-48AD-844C-AEE381EFBE40}"/>
              </a:ext>
            </a:extLst>
          </p:cNvPr>
          <p:cNvSpPr txBox="1"/>
          <p:nvPr/>
        </p:nvSpPr>
        <p:spPr>
          <a:xfrm>
            <a:off x="8856437" y="3903630"/>
            <a:ext cx="2878364" cy="369332"/>
          </a:xfrm>
          <a:prstGeom prst="rect">
            <a:avLst/>
          </a:prstGeom>
          <a:noFill/>
        </p:spPr>
        <p:txBody>
          <a:bodyPr wrap="square" rtlCol="0">
            <a:spAutoFit/>
          </a:bodyPr>
          <a:lstStyle/>
          <a:p>
            <a:r>
              <a:rPr lang="en-US" dirty="0"/>
              <a:t>Patient’s </a:t>
            </a:r>
            <a:r>
              <a:rPr lang="en-US" b="1" dirty="0"/>
              <a:t>Left side</a:t>
            </a:r>
          </a:p>
        </p:txBody>
      </p:sp>
    </p:spTree>
    <p:extLst>
      <p:ext uri="{BB962C8B-B14F-4D97-AF65-F5344CB8AC3E}">
        <p14:creationId xmlns:p14="http://schemas.microsoft.com/office/powerpoint/2010/main" val="9522409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40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a:extLst>
              <a:ext uri="{FF2B5EF4-FFF2-40B4-BE49-F238E27FC236}">
                <a16:creationId xmlns:a16="http://schemas.microsoft.com/office/drawing/2014/main" id="{16AF36B1-4110-18E1-241C-39E0FD0DC54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070099" y="409575"/>
            <a:ext cx="8035925" cy="6026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7475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1FDDC-4EC4-4F57-AEAA-CB736AD1F47F}"/>
              </a:ext>
            </a:extLst>
          </p:cNvPr>
          <p:cNvSpPr>
            <a:spLocks noGrp="1"/>
          </p:cNvSpPr>
          <p:nvPr>
            <p:ph type="title"/>
          </p:nvPr>
        </p:nvSpPr>
        <p:spPr>
          <a:xfrm>
            <a:off x="838200" y="2464269"/>
            <a:ext cx="10515600" cy="1325563"/>
          </a:xfrm>
        </p:spPr>
        <p:txBody>
          <a:bodyPr>
            <a:normAutofit fontScale="90000"/>
          </a:bodyPr>
          <a:lstStyle/>
          <a:p>
            <a:pPr algn="ctr"/>
            <a:r>
              <a:rPr lang="en-US" b="1" dirty="0"/>
              <a:t> </a:t>
            </a:r>
            <a:r>
              <a:rPr lang="en-US" sz="8000" b="1" dirty="0"/>
              <a:t>Caffeine Is A Drug</a:t>
            </a:r>
            <a:br>
              <a:rPr lang="en-US" b="1" dirty="0"/>
            </a:br>
            <a:r>
              <a:rPr lang="en-US" b="1" dirty="0"/>
              <a:t>Fibro-Cystic Tissue In Breasts Can React </a:t>
            </a:r>
          </a:p>
        </p:txBody>
      </p:sp>
    </p:spTree>
    <p:extLst>
      <p:ext uri="{BB962C8B-B14F-4D97-AF65-F5344CB8AC3E}">
        <p14:creationId xmlns:p14="http://schemas.microsoft.com/office/powerpoint/2010/main" val="1639778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5BD2B-AC3C-4FB9-BD33-7213F80C9E7A}"/>
              </a:ext>
            </a:extLst>
          </p:cNvPr>
          <p:cNvSpPr>
            <a:spLocks noGrp="1"/>
          </p:cNvSpPr>
          <p:nvPr>
            <p:ph type="title"/>
          </p:nvPr>
        </p:nvSpPr>
        <p:spPr>
          <a:xfrm>
            <a:off x="1272210" y="365125"/>
            <a:ext cx="10081590" cy="1325563"/>
          </a:xfrm>
        </p:spPr>
        <p:txBody>
          <a:bodyPr/>
          <a:lstStyle/>
          <a:p>
            <a:r>
              <a:rPr lang="en-US" b="1" dirty="0"/>
              <a:t>No Caffeine           and            On Caffeine</a:t>
            </a:r>
          </a:p>
        </p:txBody>
      </p:sp>
      <p:pic>
        <p:nvPicPr>
          <p:cNvPr id="5" name="Content Placeholder 4" descr="A picture containing text&#10;&#10;Description automatically generated">
            <a:extLst>
              <a:ext uri="{FF2B5EF4-FFF2-40B4-BE49-F238E27FC236}">
                <a16:creationId xmlns:a16="http://schemas.microsoft.com/office/drawing/2014/main" id="{654D690A-4AFD-46FE-94C6-EAFC87F917D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1029" t="14275" r="56017" b="24784"/>
          <a:stretch/>
        </p:blipFill>
        <p:spPr>
          <a:xfrm rot="5400000">
            <a:off x="6737427" y="1197011"/>
            <a:ext cx="4521519" cy="6271005"/>
          </a:xfrm>
        </p:spPr>
      </p:pic>
      <p:pic>
        <p:nvPicPr>
          <p:cNvPr id="6" name="Content Placeholder 4" descr="A picture containing text&#10;&#10;Description automatically generated">
            <a:extLst>
              <a:ext uri="{FF2B5EF4-FFF2-40B4-BE49-F238E27FC236}">
                <a16:creationId xmlns:a16="http://schemas.microsoft.com/office/drawing/2014/main" id="{FFA6E422-2FC7-4FB3-9097-3BE18C8CFDD9}"/>
              </a:ext>
            </a:extLst>
          </p:cNvPr>
          <p:cNvPicPr>
            <a:picLocks noChangeAspect="1"/>
          </p:cNvPicPr>
          <p:nvPr/>
        </p:nvPicPr>
        <p:blipFill rotWithShape="1">
          <a:blip r:embed="rId2">
            <a:extLst>
              <a:ext uri="{28A0092B-C50C-407E-A947-70E740481C1C}">
                <a14:useLocalDpi xmlns:a14="http://schemas.microsoft.com/office/drawing/2010/main" val="0"/>
              </a:ext>
            </a:extLst>
          </a:blip>
          <a:srcRect l="57598" t="13696" r="6961" b="25261"/>
          <a:stretch/>
        </p:blipFill>
        <p:spPr>
          <a:xfrm rot="5400000">
            <a:off x="504086" y="1412179"/>
            <a:ext cx="4521519" cy="5840674"/>
          </a:xfrm>
          <a:prstGeom prst="rect">
            <a:avLst/>
          </a:prstGeom>
        </p:spPr>
      </p:pic>
    </p:spTree>
    <p:extLst>
      <p:ext uri="{BB962C8B-B14F-4D97-AF65-F5344CB8AC3E}">
        <p14:creationId xmlns:p14="http://schemas.microsoft.com/office/powerpoint/2010/main" val="29923312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6" name="Picture 4">
            <a:extLst>
              <a:ext uri="{FF2B5EF4-FFF2-40B4-BE49-F238E27FC236}">
                <a16:creationId xmlns:a16="http://schemas.microsoft.com/office/drawing/2014/main" id="{ED4193F8-FC3B-D15A-52F0-CAB4931D1F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4512" y="1300902"/>
            <a:ext cx="8562975" cy="6422231"/>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D1B347-0E4C-7E0C-0428-CDD600CCEC2D}"/>
              </a:ext>
            </a:extLst>
          </p:cNvPr>
          <p:cNvSpPr>
            <a:spLocks noGrp="1"/>
          </p:cNvSpPr>
          <p:nvPr>
            <p:ph type="title"/>
          </p:nvPr>
        </p:nvSpPr>
        <p:spPr>
          <a:xfrm>
            <a:off x="643467" y="64346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An example of watching inflammation get worse</a:t>
            </a:r>
          </a:p>
        </p:txBody>
      </p:sp>
    </p:spTree>
    <p:extLst>
      <p:ext uri="{BB962C8B-B14F-4D97-AF65-F5344CB8AC3E}">
        <p14:creationId xmlns:p14="http://schemas.microsoft.com/office/powerpoint/2010/main" val="4262307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06B18E-99AA-79A5-79BD-AE081EA23C9E}"/>
              </a:ext>
            </a:extLst>
          </p:cNvPr>
          <p:cNvSpPr>
            <a:spLocks noGrp="1"/>
          </p:cNvSpPr>
          <p:nvPr>
            <p:ph idx="1"/>
          </p:nvPr>
        </p:nvSpPr>
        <p:spPr>
          <a:xfrm>
            <a:off x="457199" y="473075"/>
            <a:ext cx="11649075" cy="4351338"/>
          </a:xfrm>
        </p:spPr>
        <p:txBody>
          <a:bodyPr>
            <a:normAutofit lnSpcReduction="10000"/>
          </a:bodyPr>
          <a:lstStyle/>
          <a:p>
            <a:pPr marL="0" indent="0">
              <a:buNone/>
            </a:pPr>
            <a:r>
              <a:rPr lang="en-US" sz="6600" dirty="0"/>
              <a:t>   Let’s look at the Lymphatics</a:t>
            </a:r>
          </a:p>
          <a:p>
            <a:pPr marL="0" indent="0">
              <a:buNone/>
            </a:pPr>
            <a:endParaRPr lang="en-US" sz="6600" dirty="0"/>
          </a:p>
          <a:p>
            <a:pPr marL="0" indent="0">
              <a:buNone/>
            </a:pPr>
            <a:r>
              <a:rPr lang="en-US" sz="4800" b="0" i="0" dirty="0">
                <a:solidFill>
                  <a:srgbClr val="444444"/>
                </a:solidFill>
                <a:effectLst/>
                <a:latin typeface="KlavikaWebBasicRegular"/>
              </a:rPr>
              <a:t>The lymphatic system doesn’t have a pump, like the heart. So, lymph is moved upwards from the body’s tissues to the neck by the movements of the muscles.</a:t>
            </a:r>
          </a:p>
          <a:p>
            <a:pPr marL="0" indent="0">
              <a:buNone/>
            </a:pPr>
            <a:endParaRPr lang="en-US" sz="6600" dirty="0"/>
          </a:p>
          <a:p>
            <a:endParaRPr lang="en-US" dirty="0"/>
          </a:p>
        </p:txBody>
      </p:sp>
    </p:spTree>
    <p:extLst>
      <p:ext uri="{BB962C8B-B14F-4D97-AF65-F5344CB8AC3E}">
        <p14:creationId xmlns:p14="http://schemas.microsoft.com/office/powerpoint/2010/main" val="1217859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46860" y="2693988"/>
            <a:ext cx="8915400" cy="1470025"/>
          </a:xfrm>
        </p:spPr>
        <p:txBody>
          <a:bodyPr>
            <a:normAutofit/>
          </a:bodyPr>
          <a:lstStyle/>
          <a:p>
            <a:r>
              <a:rPr lang="en-US" dirty="0"/>
              <a:t>Dr. Dawn Ewing</a:t>
            </a:r>
            <a:br>
              <a:rPr lang="en-US" dirty="0"/>
            </a:br>
            <a:r>
              <a:rPr lang="en-US" sz="2000" dirty="0"/>
              <a:t>Private Practice in Spring, Texas</a:t>
            </a:r>
            <a:br>
              <a:rPr lang="en-US" sz="2000" dirty="0"/>
            </a:br>
            <a:r>
              <a:rPr lang="en-US" sz="2000" dirty="0"/>
              <a:t>Executive Director for The International Academy of Biological Dentistry and Medicine</a:t>
            </a:r>
          </a:p>
        </p:txBody>
      </p:sp>
      <p:sp>
        <p:nvSpPr>
          <p:cNvPr id="3" name="Subtitle 2"/>
          <p:cNvSpPr>
            <a:spLocks noGrp="1"/>
          </p:cNvSpPr>
          <p:nvPr>
            <p:ph type="subTitle" idx="1"/>
          </p:nvPr>
        </p:nvSpPr>
        <p:spPr>
          <a:xfrm>
            <a:off x="2895600" y="4496780"/>
            <a:ext cx="6400800" cy="2391989"/>
          </a:xfrm>
        </p:spPr>
        <p:txBody>
          <a:bodyPr>
            <a:normAutofit fontScale="70000" lnSpcReduction="20000"/>
          </a:bodyPr>
          <a:lstStyle/>
          <a:p>
            <a:r>
              <a:rPr lang="en-US" sz="3600" b="1" dirty="0"/>
              <a:t>PhD in Integrative Medicine </a:t>
            </a:r>
          </a:p>
          <a:p>
            <a:r>
              <a:rPr lang="en-US" sz="3600" b="1" dirty="0"/>
              <a:t>Board Certified Naturopath</a:t>
            </a:r>
          </a:p>
          <a:p>
            <a:r>
              <a:rPr lang="en-US" sz="3600" b="1" dirty="0"/>
              <a:t>Certified Homeopath </a:t>
            </a:r>
          </a:p>
          <a:p>
            <a:r>
              <a:rPr lang="en-US" sz="3600" b="1" dirty="0"/>
              <a:t>Licensed Paramedic </a:t>
            </a:r>
          </a:p>
          <a:p>
            <a:r>
              <a:rPr lang="en-US" sz="3600" b="1" dirty="0"/>
              <a:t>Licensed Dental Hygienist</a:t>
            </a:r>
          </a:p>
          <a:p>
            <a:r>
              <a:rPr lang="en-US" sz="3600" b="1" dirty="0"/>
              <a:t>Certified Clinical Thermographer</a:t>
            </a:r>
          </a:p>
          <a:p>
            <a:endParaRPr lang="en-US" dirty="0"/>
          </a:p>
        </p:txBody>
      </p:sp>
      <p:pic>
        <p:nvPicPr>
          <p:cNvPr id="4" name="Picture 3" descr="https://www.ihtbio.com/wp-content/uploads/2017/04/dawne-150x150.jpg">
            <a:extLst>
              <a:ext uri="{FF2B5EF4-FFF2-40B4-BE49-F238E27FC236}">
                <a16:creationId xmlns:a16="http://schemas.microsoft.com/office/drawing/2014/main" id="{87A2438A-D728-47EA-8551-A448CBDF95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0564" y="1"/>
            <a:ext cx="2459565" cy="24595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erson with red hair&#10;&#10;Description automatically generated with low confidence">
            <a:extLst>
              <a:ext uri="{FF2B5EF4-FFF2-40B4-BE49-F238E27FC236}">
                <a16:creationId xmlns:a16="http://schemas.microsoft.com/office/drawing/2014/main" id="{D49DE63F-80B1-427D-848C-0B303A139B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963" t="14445" r="11481" b="25556"/>
          <a:stretch/>
        </p:blipFill>
        <p:spPr>
          <a:xfrm>
            <a:off x="4930114" y="-3621"/>
            <a:ext cx="2331773" cy="2468936"/>
          </a:xfrm>
          <a:prstGeom prst="rect">
            <a:avLst/>
          </a:prstGeom>
        </p:spPr>
      </p:pic>
      <p:pic>
        <p:nvPicPr>
          <p:cNvPr id="8" name="Picture 7" descr="A picture containing indoor, wall, person&#10;&#10;Description automatically generated">
            <a:extLst>
              <a:ext uri="{FF2B5EF4-FFF2-40B4-BE49-F238E27FC236}">
                <a16:creationId xmlns:a16="http://schemas.microsoft.com/office/drawing/2014/main" id="{25C61878-10C4-418E-B835-6A4B54CF2736}"/>
              </a:ext>
            </a:extLst>
          </p:cNvPr>
          <p:cNvPicPr>
            <a:picLocks noChangeAspect="1"/>
          </p:cNvPicPr>
          <p:nvPr/>
        </p:nvPicPr>
        <p:blipFill rotWithShape="1">
          <a:blip r:embed="rId4">
            <a:extLst>
              <a:ext uri="{28A0092B-C50C-407E-A947-70E740481C1C}">
                <a14:useLocalDpi xmlns:a14="http://schemas.microsoft.com/office/drawing/2010/main" val="0"/>
              </a:ext>
            </a:extLst>
          </a:blip>
          <a:srcRect l="25976" t="23200" r="8675" b="8400"/>
          <a:stretch/>
        </p:blipFill>
        <p:spPr>
          <a:xfrm>
            <a:off x="1647183" y="-6496"/>
            <a:ext cx="3141914" cy="2468936"/>
          </a:xfrm>
          <a:prstGeom prst="rect">
            <a:avLst/>
          </a:prstGeom>
        </p:spPr>
      </p:pic>
    </p:spTree>
    <p:extLst>
      <p:ext uri="{BB962C8B-B14F-4D97-AF65-F5344CB8AC3E}">
        <p14:creationId xmlns:p14="http://schemas.microsoft.com/office/powerpoint/2010/main" val="38065995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Shape 7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1" name="Isosceles Triangle 8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Isosceles Triangle 8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a:extLst>
              <a:ext uri="{FF2B5EF4-FFF2-40B4-BE49-F238E27FC236}">
                <a16:creationId xmlns:a16="http://schemas.microsoft.com/office/drawing/2014/main" id="{BE85AA7C-C93D-60EE-9BD7-9F6D25E452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4325" y="-1"/>
            <a:ext cx="9767614" cy="7325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8507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4" name="Straight Connector 193">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15362" name="Picture 2">
            <a:extLst>
              <a:ext uri="{FF2B5EF4-FFF2-40B4-BE49-F238E27FC236}">
                <a16:creationId xmlns:a16="http://schemas.microsoft.com/office/drawing/2014/main" id="{F12004B7-98D6-70DD-8D73-67C27E4620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2469" y="480060"/>
            <a:ext cx="8944303" cy="5992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50074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6A15A88-001A-4EEF-8984-D87E6435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412228-5C05-90D1-25E0-579BD4558519}"/>
              </a:ext>
            </a:extLst>
          </p:cNvPr>
          <p:cNvSpPr>
            <a:spLocks noGrp="1"/>
          </p:cNvSpPr>
          <p:nvPr>
            <p:ph type="title"/>
          </p:nvPr>
        </p:nvSpPr>
        <p:spPr>
          <a:xfrm>
            <a:off x="4700259" y="1830786"/>
            <a:ext cx="7373007" cy="4024133"/>
          </a:xfrm>
        </p:spPr>
        <p:txBody>
          <a:bodyPr vert="horz" lIns="91440" tIns="45720" rIns="91440" bIns="45720" rtlCol="0" anchor="b">
            <a:normAutofit fontScale="90000"/>
          </a:bodyPr>
          <a:lstStyle/>
          <a:p>
            <a:pPr algn="ctr"/>
            <a:r>
              <a:rPr lang="en-US" sz="3600" b="1" dirty="0">
                <a:solidFill>
                  <a:schemeClr val="bg1"/>
                </a:solidFill>
              </a:rPr>
              <a:t>I have been looking at dental infections and breast health for many years.  </a:t>
            </a:r>
            <a:br>
              <a:rPr lang="en-US" sz="3600" b="1" dirty="0">
                <a:solidFill>
                  <a:schemeClr val="bg1"/>
                </a:solidFill>
              </a:rPr>
            </a:br>
            <a:br>
              <a:rPr lang="en-US" sz="3600" b="1" dirty="0">
                <a:solidFill>
                  <a:schemeClr val="bg1"/>
                </a:solidFill>
              </a:rPr>
            </a:br>
            <a:br>
              <a:rPr lang="en-US" sz="3600" b="1" dirty="0">
                <a:solidFill>
                  <a:schemeClr val="bg1"/>
                </a:solidFill>
              </a:rPr>
            </a:br>
            <a:r>
              <a:rPr lang="en-US" sz="3600" b="1" dirty="0">
                <a:solidFill>
                  <a:schemeClr val="bg1"/>
                </a:solidFill>
              </a:rPr>
              <a:t>Everything from Root Canals to Bras that are too tight.</a:t>
            </a:r>
            <a:br>
              <a:rPr lang="en-US" sz="3600" b="1" dirty="0">
                <a:solidFill>
                  <a:schemeClr val="bg1"/>
                </a:solidFill>
              </a:rPr>
            </a:br>
            <a:br>
              <a:rPr lang="en-US" sz="3600" b="1" dirty="0">
                <a:solidFill>
                  <a:schemeClr val="bg1"/>
                </a:solidFill>
              </a:rPr>
            </a:br>
            <a:r>
              <a:rPr lang="en-US" sz="3600" b="1" dirty="0">
                <a:solidFill>
                  <a:schemeClr val="bg1"/>
                </a:solidFill>
              </a:rPr>
              <a:t>One person, CAN MAKE A DIFFERENCE!</a:t>
            </a:r>
            <a:br>
              <a:rPr lang="en-US" sz="3600" b="1" dirty="0">
                <a:solidFill>
                  <a:schemeClr val="bg1"/>
                </a:solidFill>
              </a:rPr>
            </a:br>
            <a:r>
              <a:rPr lang="en-US" sz="3600" b="1" dirty="0">
                <a:solidFill>
                  <a:schemeClr val="bg1"/>
                </a:solidFill>
              </a:rPr>
              <a:t>Let me show you!</a:t>
            </a:r>
            <a:br>
              <a:rPr lang="en-US" sz="2900" b="1" dirty="0">
                <a:solidFill>
                  <a:schemeClr val="bg1"/>
                </a:solidFill>
              </a:rPr>
            </a:br>
            <a:endParaRPr lang="en-US" sz="2900" b="1" dirty="0">
              <a:solidFill>
                <a:schemeClr val="bg1"/>
              </a:solidFill>
            </a:endParaRPr>
          </a:p>
        </p:txBody>
      </p:sp>
      <p:pic>
        <p:nvPicPr>
          <p:cNvPr id="2050" name="Picture 2" descr="Dressed to Kill―Second Edition: The Link Between Breast Cancer and Bras ...">
            <a:extLst>
              <a:ext uri="{FF2B5EF4-FFF2-40B4-BE49-F238E27FC236}">
                <a16:creationId xmlns:a16="http://schemas.microsoft.com/office/drawing/2014/main" id="{6AC746DB-760D-3DB1-0162-4E199FC053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93"/>
          <a:stretch/>
        </p:blipFill>
        <p:spPr bwMode="auto">
          <a:xfrm>
            <a:off x="1" y="10"/>
            <a:ext cx="4551219" cy="6857990"/>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noFill/>
          <a:extLst>
            <a:ext uri="{909E8E84-426E-40DD-AFC4-6F175D3DCCD1}">
              <a14:hiddenFill xmlns:a14="http://schemas.microsoft.com/office/drawing/2010/main">
                <a:solidFill>
                  <a:srgbClr val="FFFFFF"/>
                </a:solidFill>
              </a14:hiddenFill>
            </a:ext>
          </a:extLst>
        </p:spPr>
      </p:pic>
      <p:grpSp>
        <p:nvGrpSpPr>
          <p:cNvPr id="73" name="Group 72">
            <a:extLst>
              <a:ext uri="{FF2B5EF4-FFF2-40B4-BE49-F238E27FC236}">
                <a16:creationId xmlns:a16="http://schemas.microsoft.com/office/drawing/2014/main" id="{A7900967-84CA-47B4-9F1C-E787BAC149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74" name="Freeform: Shape 73">
              <a:extLst>
                <a:ext uri="{FF2B5EF4-FFF2-40B4-BE49-F238E27FC236}">
                  <a16:creationId xmlns:a16="http://schemas.microsoft.com/office/drawing/2014/main" id="{CAB3C749-6482-440B-9386-94091006D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Shape 74">
              <a:extLst>
                <a:ext uri="{FF2B5EF4-FFF2-40B4-BE49-F238E27FC236}">
                  <a16:creationId xmlns:a16="http://schemas.microsoft.com/office/drawing/2014/main" id="{3C5C6B36-2238-4BBF-87F8-B1B3F5DD5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6877033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alpha val="17000"/>
          </a:schemeClr>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Text&#10;&#10;Description automatically generated">
            <a:extLst>
              <a:ext uri="{FF2B5EF4-FFF2-40B4-BE49-F238E27FC236}">
                <a16:creationId xmlns:a16="http://schemas.microsoft.com/office/drawing/2014/main" id="{0D0BF5B0-9D93-1D02-8347-E44D17D28E0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6378" b="8636"/>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C87951C-2177-E21C-9680-120945D62F03}"/>
              </a:ext>
            </a:extLst>
          </p:cNvPr>
          <p:cNvSpPr/>
          <p:nvPr/>
        </p:nvSpPr>
        <p:spPr>
          <a:xfrm>
            <a:off x="1" y="4130566"/>
            <a:ext cx="12192000" cy="945931"/>
          </a:xfrm>
          <a:prstGeom prst="rect">
            <a:avLst/>
          </a:prstGeom>
          <a:solidFill>
            <a:srgbClr val="FFC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95607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BF75BD-BFE5-4EE0-A2D8-937F23C7D909}"/>
              </a:ext>
            </a:extLst>
          </p:cNvPr>
          <p:cNvSpPr>
            <a:spLocks noGrp="1"/>
          </p:cNvSpPr>
          <p:nvPr>
            <p:ph type="title"/>
          </p:nvPr>
        </p:nvSpPr>
        <p:spPr>
          <a:xfrm>
            <a:off x="586478" y="1683756"/>
            <a:ext cx="3115265" cy="2396359"/>
          </a:xfrm>
        </p:spPr>
        <p:txBody>
          <a:bodyPr anchor="b">
            <a:normAutofit/>
          </a:bodyPr>
          <a:lstStyle/>
          <a:p>
            <a:pPr algn="r"/>
            <a:r>
              <a:rPr lang="en-US" sz="4000" b="1">
                <a:solidFill>
                  <a:srgbClr val="FFFFFF"/>
                </a:solidFill>
              </a:rPr>
              <a:t>Nitric Oxide Can Increase Blood Flow</a:t>
            </a:r>
          </a:p>
        </p:txBody>
      </p:sp>
      <p:graphicFrame>
        <p:nvGraphicFramePr>
          <p:cNvPr id="5" name="Content Placeholder 2">
            <a:extLst>
              <a:ext uri="{FF2B5EF4-FFF2-40B4-BE49-F238E27FC236}">
                <a16:creationId xmlns:a16="http://schemas.microsoft.com/office/drawing/2014/main" id="{6ED4D224-41FE-92B4-08D5-95EE034BC6FB}"/>
              </a:ext>
            </a:extLst>
          </p:cNvPr>
          <p:cNvGraphicFramePr>
            <a:graphicFrameLocks noGrp="1"/>
          </p:cNvGraphicFramePr>
          <p:nvPr>
            <p:ph idx="1"/>
            <p:extLst>
              <p:ext uri="{D42A27DB-BD31-4B8C-83A1-F6EECF244321}">
                <p14:modId xmlns:p14="http://schemas.microsoft.com/office/powerpoint/2010/main" val="2189823303"/>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467613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F74C1-3ECB-44F4-B66C-37E8C831F2AC}"/>
              </a:ext>
            </a:extLst>
          </p:cNvPr>
          <p:cNvSpPr>
            <a:spLocks noGrp="1"/>
          </p:cNvSpPr>
          <p:nvPr>
            <p:ph type="title"/>
          </p:nvPr>
        </p:nvSpPr>
        <p:spPr>
          <a:xfrm>
            <a:off x="0" y="365125"/>
            <a:ext cx="12192000" cy="1325563"/>
          </a:xfrm>
        </p:spPr>
        <p:txBody>
          <a:bodyPr>
            <a:normAutofit/>
          </a:bodyPr>
          <a:lstStyle/>
          <a:p>
            <a:r>
              <a:rPr lang="en-US" sz="3600" b="1" dirty="0">
                <a:latin typeface="Aharoni" panose="02010803020104030203" pitchFamily="2" charset="-79"/>
                <a:cs typeface="Aharoni" panose="02010803020104030203" pitchFamily="2" charset="-79"/>
              </a:rPr>
              <a:t>My hand BEFORE  and 45 min AFTER taking NO lozenge</a:t>
            </a:r>
          </a:p>
        </p:txBody>
      </p:sp>
      <p:pic>
        <p:nvPicPr>
          <p:cNvPr id="5" name="Content Placeholder 4" descr="A screenshot of a computer&#10;&#10;Description automatically generated with medium confidence">
            <a:extLst>
              <a:ext uri="{FF2B5EF4-FFF2-40B4-BE49-F238E27FC236}">
                <a16:creationId xmlns:a16="http://schemas.microsoft.com/office/drawing/2014/main" id="{7838002B-4E7F-4EF9-A09F-82AF051F1DD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2682" b="3261"/>
          <a:stretch/>
        </p:blipFill>
        <p:spPr>
          <a:xfrm>
            <a:off x="-1" y="1360540"/>
            <a:ext cx="5801784" cy="3657601"/>
          </a:xfrm>
        </p:spPr>
      </p:pic>
      <p:pic>
        <p:nvPicPr>
          <p:cNvPr id="7" name="Picture 6" descr="A picture containing text, display, electronics&#10;&#10;Description automatically generated">
            <a:extLst>
              <a:ext uri="{FF2B5EF4-FFF2-40B4-BE49-F238E27FC236}">
                <a16:creationId xmlns:a16="http://schemas.microsoft.com/office/drawing/2014/main" id="{D32DC0BD-B5C8-45CC-82A3-6DADBD71A2AF}"/>
              </a:ext>
            </a:extLst>
          </p:cNvPr>
          <p:cNvPicPr>
            <a:picLocks noChangeAspect="1"/>
          </p:cNvPicPr>
          <p:nvPr/>
        </p:nvPicPr>
        <p:blipFill rotWithShape="1">
          <a:blip r:embed="rId3">
            <a:extLst>
              <a:ext uri="{28A0092B-C50C-407E-A947-70E740481C1C}">
                <a14:useLocalDpi xmlns:a14="http://schemas.microsoft.com/office/drawing/2010/main" val="0"/>
              </a:ext>
            </a:extLst>
          </a:blip>
          <a:srcRect l="4267" t="20017" r="2179" b="5931"/>
          <a:stretch/>
        </p:blipFill>
        <p:spPr>
          <a:xfrm>
            <a:off x="5943811" y="1360539"/>
            <a:ext cx="6106161" cy="3657601"/>
          </a:xfrm>
          <a:prstGeom prst="rect">
            <a:avLst/>
          </a:prstGeom>
        </p:spPr>
      </p:pic>
      <p:sp>
        <p:nvSpPr>
          <p:cNvPr id="8" name="TextBox 7">
            <a:extLst>
              <a:ext uri="{FF2B5EF4-FFF2-40B4-BE49-F238E27FC236}">
                <a16:creationId xmlns:a16="http://schemas.microsoft.com/office/drawing/2014/main" id="{99607697-88E2-43E1-94F8-598EDDCEF410}"/>
              </a:ext>
            </a:extLst>
          </p:cNvPr>
          <p:cNvSpPr txBox="1"/>
          <p:nvPr/>
        </p:nvSpPr>
        <p:spPr>
          <a:xfrm>
            <a:off x="-1" y="5108712"/>
            <a:ext cx="12336324" cy="1569660"/>
          </a:xfrm>
          <a:prstGeom prst="rect">
            <a:avLst/>
          </a:prstGeom>
          <a:noFill/>
        </p:spPr>
        <p:txBody>
          <a:bodyPr wrap="square" rtlCol="0">
            <a:spAutoFit/>
          </a:bodyPr>
          <a:lstStyle/>
          <a:p>
            <a:r>
              <a:rPr lang="en-US" sz="3200" b="1" dirty="0"/>
              <a:t>Note: Both Temps of camera are 30.9 so I could prove the improvement after ingesting the Nitric Oxide Lozenge. The increased dilatation of blood vessels, increased blood flow to the fingers. </a:t>
            </a:r>
          </a:p>
        </p:txBody>
      </p:sp>
    </p:spTree>
    <p:extLst>
      <p:ext uri="{BB962C8B-B14F-4D97-AF65-F5344CB8AC3E}">
        <p14:creationId xmlns:p14="http://schemas.microsoft.com/office/powerpoint/2010/main" val="22020962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390" name="Rectangle 72">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8" name="Picture 4">
            <a:extLst>
              <a:ext uri="{FF2B5EF4-FFF2-40B4-BE49-F238E27FC236}">
                <a16:creationId xmlns:a16="http://schemas.microsoft.com/office/drawing/2014/main" id="{4347D45C-F8EC-03D7-5222-B8DA72CCC1C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000"/>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C95E898-1147-4AD8-AF57-1CE1ED0FEFEB}"/>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b="1"/>
              <a:t>Evaluating Posture And Screening Airway</a:t>
            </a:r>
          </a:p>
        </p:txBody>
      </p:sp>
      <p:sp>
        <p:nvSpPr>
          <p:cNvPr id="77" name="Rectangle: Rounded Corners 76">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2909508"/>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DE67E-4A5F-404E-92AA-0ABAE9329B12}"/>
              </a:ext>
            </a:extLst>
          </p:cNvPr>
          <p:cNvSpPr>
            <a:spLocks noGrp="1"/>
          </p:cNvSpPr>
          <p:nvPr>
            <p:ph type="title"/>
          </p:nvPr>
        </p:nvSpPr>
        <p:spPr>
          <a:xfrm>
            <a:off x="1351280" y="189187"/>
            <a:ext cx="10002520" cy="1325563"/>
          </a:xfrm>
        </p:spPr>
        <p:txBody>
          <a:bodyPr/>
          <a:lstStyle/>
          <a:p>
            <a:pPr algn="ctr"/>
            <a:r>
              <a:rPr lang="en-US" b="1" dirty="0"/>
              <a:t>This Is An Example Of Good Posture</a:t>
            </a:r>
            <a:br>
              <a:rPr lang="en-US" b="1" dirty="0"/>
            </a:br>
            <a:r>
              <a:rPr lang="en-US" b="1" dirty="0"/>
              <a:t>We still see more inflammation on the left</a:t>
            </a:r>
          </a:p>
        </p:txBody>
      </p:sp>
      <p:pic>
        <p:nvPicPr>
          <p:cNvPr id="4" name="Content Placeholder 4" descr="Surface chart&#10;&#10;Description automatically generated">
            <a:extLst>
              <a:ext uri="{FF2B5EF4-FFF2-40B4-BE49-F238E27FC236}">
                <a16:creationId xmlns:a16="http://schemas.microsoft.com/office/drawing/2014/main" id="{D1044356-85C0-40A6-B738-FB66FED0BFE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642" t="25241" r="1862" b="21978"/>
          <a:stretch/>
        </p:blipFill>
        <p:spPr>
          <a:xfrm>
            <a:off x="-165649" y="1866499"/>
            <a:ext cx="12357649" cy="5017506"/>
          </a:xfrm>
        </p:spPr>
      </p:pic>
    </p:spTree>
    <p:extLst>
      <p:ext uri="{BB962C8B-B14F-4D97-AF65-F5344CB8AC3E}">
        <p14:creationId xmlns:p14="http://schemas.microsoft.com/office/powerpoint/2010/main" val="40765990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A screenshot of a computer&#10;&#10;Description automatically generated with low confidence">
            <a:extLst>
              <a:ext uri="{FF2B5EF4-FFF2-40B4-BE49-F238E27FC236}">
                <a16:creationId xmlns:a16="http://schemas.microsoft.com/office/drawing/2014/main" id="{A2E83C6A-D9B4-436A-9D13-EB6854A0334A}"/>
              </a:ext>
            </a:extLst>
          </p:cNvPr>
          <p:cNvPicPr>
            <a:picLocks noChangeAspect="1"/>
          </p:cNvPicPr>
          <p:nvPr/>
        </p:nvPicPr>
        <p:blipFill rotWithShape="1">
          <a:blip r:embed="rId2">
            <a:extLst>
              <a:ext uri="{28A0092B-C50C-407E-A947-70E740481C1C}">
                <a14:useLocalDpi xmlns:a14="http://schemas.microsoft.com/office/drawing/2010/main" val="0"/>
              </a:ext>
            </a:extLst>
          </a:blip>
          <a:srcRect t="34484" r="-1" b="15831"/>
          <a:stretch/>
        </p:blipFill>
        <p:spPr>
          <a:xfrm>
            <a:off x="320040" y="320040"/>
            <a:ext cx="11548872" cy="4303462"/>
          </a:xfrm>
          <a:prstGeom prst="rect">
            <a:avLst/>
          </a:prstGeom>
        </p:spPr>
      </p:pic>
      <p:sp>
        <p:nvSpPr>
          <p:cNvPr id="45" name="Rectangle 44">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7" name="Straight Connector 46">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8" name="Content Placeholder 23">
            <a:extLst>
              <a:ext uri="{FF2B5EF4-FFF2-40B4-BE49-F238E27FC236}">
                <a16:creationId xmlns:a16="http://schemas.microsoft.com/office/drawing/2014/main" id="{280D7F17-D2D8-4324-BC8D-224AE66F0DEF}"/>
              </a:ext>
            </a:extLst>
          </p:cNvPr>
          <p:cNvSpPr>
            <a:spLocks noGrp="1"/>
          </p:cNvSpPr>
          <p:nvPr>
            <p:ph idx="1"/>
          </p:nvPr>
        </p:nvSpPr>
        <p:spPr>
          <a:xfrm>
            <a:off x="4379976" y="5009083"/>
            <a:ext cx="6976872" cy="1345997"/>
          </a:xfrm>
        </p:spPr>
        <p:txBody>
          <a:bodyPr anchor="ctr">
            <a:normAutofit fontScale="85000" lnSpcReduction="20000"/>
          </a:bodyPr>
          <a:lstStyle/>
          <a:p>
            <a:pPr marL="0" indent="0">
              <a:buNone/>
            </a:pPr>
            <a:r>
              <a:rPr lang="en-US" sz="1400" dirty="0">
                <a:solidFill>
                  <a:schemeClr val="bg1"/>
                </a:solidFill>
              </a:rPr>
              <a:t>                          </a:t>
            </a:r>
            <a:r>
              <a:rPr lang="en-US" sz="2200" b="1" dirty="0">
                <a:solidFill>
                  <a:schemeClr val="bg1"/>
                </a:solidFill>
              </a:rPr>
              <a:t>What do you see?</a:t>
            </a:r>
          </a:p>
          <a:p>
            <a:pPr marL="0" indent="0">
              <a:buNone/>
            </a:pPr>
            <a:r>
              <a:rPr lang="en-US" sz="2200" b="1" dirty="0">
                <a:solidFill>
                  <a:schemeClr val="bg1"/>
                </a:solidFill>
              </a:rPr>
              <a:t>Notice the head forward posture?</a:t>
            </a:r>
          </a:p>
          <a:p>
            <a:pPr marL="0" indent="0">
              <a:buNone/>
            </a:pPr>
            <a:r>
              <a:rPr lang="en-US" sz="2200" b="1" dirty="0">
                <a:solidFill>
                  <a:schemeClr val="bg1"/>
                </a:solidFill>
              </a:rPr>
              <a:t>The area of #1? Her ear is warmer on the right.</a:t>
            </a:r>
          </a:p>
          <a:p>
            <a:pPr marL="0" indent="0">
              <a:buNone/>
            </a:pPr>
            <a:r>
              <a:rPr lang="en-US" sz="2200" b="1" dirty="0">
                <a:solidFill>
                  <a:schemeClr val="bg1"/>
                </a:solidFill>
              </a:rPr>
              <a:t>You can even trace the carotid artery on the left.</a:t>
            </a:r>
          </a:p>
        </p:txBody>
      </p:sp>
      <p:cxnSp>
        <p:nvCxnSpPr>
          <p:cNvPr id="4" name="Straight Connector 3">
            <a:extLst>
              <a:ext uri="{FF2B5EF4-FFF2-40B4-BE49-F238E27FC236}">
                <a16:creationId xmlns:a16="http://schemas.microsoft.com/office/drawing/2014/main" id="{38D89167-0282-47EA-BE10-4F87E0ADF9A6}"/>
              </a:ext>
            </a:extLst>
          </p:cNvPr>
          <p:cNvCxnSpPr/>
          <p:nvPr/>
        </p:nvCxnSpPr>
        <p:spPr>
          <a:xfrm flipV="1">
            <a:off x="1404851" y="764771"/>
            <a:ext cx="0" cy="3715789"/>
          </a:xfrm>
          <a:prstGeom prst="line">
            <a:avLst/>
          </a:prstGeom>
          <a:ln>
            <a:solidFill>
              <a:schemeClr val="tx1"/>
            </a:solidFill>
          </a:ln>
        </p:spPr>
        <p:style>
          <a:lnRef idx="3">
            <a:schemeClr val="accent5"/>
          </a:lnRef>
          <a:fillRef idx="0">
            <a:schemeClr val="accent5"/>
          </a:fillRef>
          <a:effectRef idx="2">
            <a:schemeClr val="accent5"/>
          </a:effectRef>
          <a:fontRef idx="minor">
            <a:schemeClr val="tx1"/>
          </a:fontRef>
        </p:style>
      </p:cxnSp>
      <p:cxnSp>
        <p:nvCxnSpPr>
          <p:cNvPr id="23" name="Straight Connector 22">
            <a:extLst>
              <a:ext uri="{FF2B5EF4-FFF2-40B4-BE49-F238E27FC236}">
                <a16:creationId xmlns:a16="http://schemas.microsoft.com/office/drawing/2014/main" id="{CD25975E-13AD-47E0-9BEE-FEEA846CE7CA}"/>
              </a:ext>
            </a:extLst>
          </p:cNvPr>
          <p:cNvCxnSpPr/>
          <p:nvPr/>
        </p:nvCxnSpPr>
        <p:spPr>
          <a:xfrm flipV="1">
            <a:off x="11224953" y="842357"/>
            <a:ext cx="0" cy="3715789"/>
          </a:xfrm>
          <a:prstGeom prst="line">
            <a:avLst/>
          </a:prstGeom>
          <a:ln>
            <a:solidFill>
              <a:schemeClr val="tx1"/>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2482588040"/>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8731E2-2CB7-8147-39F8-9959DEDAAFAC}"/>
              </a:ext>
            </a:extLst>
          </p:cNvPr>
          <p:cNvSpPr>
            <a:spLocks noGrp="1"/>
          </p:cNvSpPr>
          <p:nvPr>
            <p:ph idx="1"/>
          </p:nvPr>
        </p:nvSpPr>
        <p:spPr>
          <a:xfrm>
            <a:off x="133350" y="2209800"/>
            <a:ext cx="11944350" cy="4514850"/>
          </a:xfrm>
        </p:spPr>
        <p:txBody>
          <a:bodyPr>
            <a:normAutofit fontScale="62500" lnSpcReduction="20000"/>
          </a:bodyPr>
          <a:lstStyle/>
          <a:p>
            <a:pPr algn="l"/>
            <a:r>
              <a:rPr lang="en-US" b="1" i="0" dirty="0">
                <a:solidFill>
                  <a:srgbClr val="212121"/>
                </a:solidFill>
                <a:effectLst/>
                <a:latin typeface="Merriweather" panose="00000500000000000000" pitchFamily="2" charset="0"/>
              </a:rPr>
              <a:t>Abstract</a:t>
            </a:r>
          </a:p>
          <a:p>
            <a:pPr algn="l"/>
            <a:r>
              <a:rPr lang="en-US" b="1" i="0" dirty="0">
                <a:solidFill>
                  <a:srgbClr val="212121"/>
                </a:solidFill>
                <a:effectLst/>
                <a:latin typeface="BlinkMacSystemFont"/>
              </a:rPr>
              <a:t>Background: </a:t>
            </a:r>
            <a:r>
              <a:rPr lang="en-US" b="0" i="0" dirty="0">
                <a:solidFill>
                  <a:srgbClr val="212121"/>
                </a:solidFill>
                <a:effectLst/>
                <a:latin typeface="BlinkMacSystemFont"/>
              </a:rPr>
              <a:t>Thermography is a contemporary imaging modality based on acquiring and analyzing thermal data using non-contact devices. The aim of the present study was to assess the validity of thermography, compared with that of the reference-standard, for the diagnosis of periapical inflammatory lesions and to evaluate the temperature ranges for acute pulpitis with apical periodontitis (AAP), acute periapical abscess (AA) and chronic periapical abscess (CA).</a:t>
            </a:r>
          </a:p>
          <a:p>
            <a:pPr algn="l"/>
            <a:r>
              <a:rPr lang="en-US" b="1" i="0" dirty="0">
                <a:solidFill>
                  <a:srgbClr val="212121"/>
                </a:solidFill>
                <a:effectLst/>
                <a:latin typeface="BlinkMacSystemFont"/>
              </a:rPr>
              <a:t>Methods: </a:t>
            </a:r>
            <a:r>
              <a:rPr lang="en-US" b="0" i="0" dirty="0">
                <a:solidFill>
                  <a:srgbClr val="212121"/>
                </a:solidFill>
                <a:effectLst/>
                <a:latin typeface="BlinkMacSystemFont"/>
              </a:rPr>
              <a:t>AAP, AA and CA were diagnosed based on clinical and radiographic criteria. Thermographic data were acquired using the FLIR E-5 Infrared Camera. Extraoral thermal images were taken from the front and right and left sides of patients whose mouths were closed, and one intraoral thermal image was taken from the palatal perspective. Agreement in the diagnoses based on the combination of clinical and radiographic assessments and the thermographic evaluation was calculated. The temperature ranges of the three diagnostic subgroups were also measured.</a:t>
            </a:r>
          </a:p>
          <a:p>
            <a:pPr algn="l"/>
            <a:r>
              <a:rPr lang="en-US" b="1" i="0" dirty="0">
                <a:solidFill>
                  <a:srgbClr val="212121"/>
                </a:solidFill>
                <a:effectLst/>
                <a:latin typeface="BlinkMacSystemFont"/>
              </a:rPr>
              <a:t>Results: </a:t>
            </a:r>
            <a:r>
              <a:rPr lang="en-US" b="0" i="0" dirty="0">
                <a:solidFill>
                  <a:srgbClr val="212121"/>
                </a:solidFill>
                <a:effectLst/>
                <a:latin typeface="BlinkMacSystemFont"/>
              </a:rPr>
              <a:t>A total of 80 patients were enrolled in this study. The mean intraoral thermal image temperature for AA was 37.26 ± 0.36, that for CA was 35.03 ± 0.63 and that for AAP was 36.07 ± 0.45. The differences between the mean intraoral thermal temperatures of the three diagnostic groups were statistically significant (P &lt; 0.001). The result of the Kappa coefficient of agreement between the combination of clinical and radiographic assessments and the thermographic evaluation was significant (P &lt; 0.001).</a:t>
            </a:r>
          </a:p>
          <a:p>
            <a:pPr algn="l"/>
            <a:r>
              <a:rPr lang="en-US" b="1" i="0" dirty="0">
                <a:solidFill>
                  <a:srgbClr val="212121"/>
                </a:solidFill>
                <a:effectLst/>
                <a:latin typeface="BlinkMacSystemFont"/>
              </a:rPr>
              <a:t>Conclusions: </a:t>
            </a:r>
            <a:r>
              <a:rPr lang="en-US" b="0" i="0" dirty="0">
                <a:solidFill>
                  <a:srgbClr val="212121"/>
                </a:solidFill>
                <a:effectLst/>
                <a:highlight>
                  <a:srgbClr val="FFFF00"/>
                </a:highlight>
                <a:latin typeface="BlinkMacSystemFont"/>
              </a:rPr>
              <a:t>Thermography is an effective, quantitative and nonionizing approach that can be used for the diagnosis of periapical inflammatory lesions. </a:t>
            </a:r>
            <a:r>
              <a:rPr lang="en-US" b="0" i="0" dirty="0">
                <a:solidFill>
                  <a:srgbClr val="212121"/>
                </a:solidFill>
                <a:effectLst/>
                <a:latin typeface="BlinkMacSystemFont"/>
              </a:rPr>
              <a:t>The results of the present study indicated that the highest thermal image temperatures were recorded for AA. Thermography might be able to detect inflammatory reactions during the preclinical stage, leading to early diagnosis.</a:t>
            </a:r>
          </a:p>
          <a:p>
            <a:endParaRPr lang="en-US" dirty="0"/>
          </a:p>
        </p:txBody>
      </p:sp>
      <p:sp>
        <p:nvSpPr>
          <p:cNvPr id="4" name="Rectangle 1">
            <a:extLst>
              <a:ext uri="{FF2B5EF4-FFF2-40B4-BE49-F238E27FC236}">
                <a16:creationId xmlns:a16="http://schemas.microsoft.com/office/drawing/2014/main" id="{51D02F2D-EBF9-A25E-D384-20F1434B0ED2}"/>
              </a:ext>
            </a:extLst>
          </p:cNvPr>
          <p:cNvSpPr>
            <a:spLocks noGrp="1" noChangeArrowheads="1"/>
          </p:cNvSpPr>
          <p:nvPr>
            <p:ph type="title"/>
          </p:nvPr>
        </p:nvSpPr>
        <p:spPr bwMode="auto">
          <a:xfrm>
            <a:off x="838200" y="-80089"/>
            <a:ext cx="10639425" cy="221599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rgbClr val="5B616B"/>
              </a:solidFill>
              <a:effectLst/>
              <a:latin typeface="BlinkMacSystemFon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rgbClr val="212121"/>
                </a:solidFill>
                <a:effectLst/>
                <a:latin typeface="BlinkMacSystemFont"/>
              </a:rPr>
              <a:t>2021 May 13;21(1):260.</a:t>
            </a:r>
            <a:endParaRPr kumimoji="0" lang="en-US"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rgbClr val="5B616B"/>
                </a:solidFill>
                <a:effectLst/>
                <a:latin typeface="Arial" panose="020B0604020202020204" pitchFamily="34" charset="0"/>
              </a:rPr>
              <a:t>doi</a:t>
            </a:r>
            <a:r>
              <a:rPr kumimoji="0" lang="en-US" altLang="en-US" sz="1400" b="0" i="0" u="none" strike="noStrike" cap="none" normalizeH="0" baseline="0" dirty="0">
                <a:ln>
                  <a:noFill/>
                </a:ln>
                <a:solidFill>
                  <a:srgbClr val="5B616B"/>
                </a:solidFill>
                <a:effectLst/>
                <a:latin typeface="Arial" panose="020B0604020202020204" pitchFamily="34" charset="0"/>
              </a:rPr>
              <a:t>: 10.1186/s12903-021-01618-9.</a:t>
            </a:r>
            <a:endParaRPr kumimoji="0" lang="en-US" altLang="en-US" sz="1400" b="1" i="0" u="none" strike="noStrike" cap="none" normalizeH="0" baseline="0" dirty="0">
              <a:ln>
                <a:noFill/>
              </a:ln>
              <a:solidFill>
                <a:srgbClr val="212121"/>
              </a:solidFill>
              <a:effectLst/>
              <a:latin typeface="Merriweather" panose="000005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212121"/>
                </a:solidFill>
                <a:effectLst/>
                <a:latin typeface="Merriweather" panose="00000500000000000000" pitchFamily="2" charset="0"/>
              </a:rPr>
              <a:t>Thermography as a non-ionizing quantitative tool for diagnosing periapical inflammatory lesions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71BC"/>
                </a:solidFill>
                <a:effectLst/>
                <a:latin typeface="BlinkMacSystemFont"/>
                <a:hlinkClick r:id="rId2"/>
              </a:rPr>
              <a:t>M Atef </a:t>
            </a:r>
            <a:r>
              <a:rPr kumimoji="0" lang="en-US" altLang="en-US" sz="1400" b="0" i="0" u="none" strike="noStrike" cap="none" normalizeH="0" baseline="0" dirty="0" err="1">
                <a:ln>
                  <a:noFill/>
                </a:ln>
                <a:solidFill>
                  <a:srgbClr val="0071BC"/>
                </a:solidFill>
                <a:effectLst/>
                <a:latin typeface="BlinkMacSystemFont"/>
                <a:hlinkClick r:id="rId2"/>
              </a:rPr>
              <a:t>Aboushady</a:t>
            </a:r>
            <a:r>
              <a:rPr kumimoji="0" lang="en-US" altLang="en-US" sz="1400" b="0" i="0" u="none" strike="noStrike" cap="none" normalizeH="0" baseline="30000" dirty="0">
                <a:ln>
                  <a:noFill/>
                </a:ln>
                <a:solidFill>
                  <a:srgbClr val="5B616B"/>
                </a:solidFill>
                <a:effectLst/>
                <a:latin typeface="BlinkMacSystemFont"/>
              </a:rPr>
              <a:t> </a:t>
            </a:r>
            <a:r>
              <a:rPr kumimoji="0" lang="en-US" altLang="en-US" sz="1400" b="0" i="0" u="none" strike="noStrike" cap="none" normalizeH="0" baseline="30000" dirty="0">
                <a:ln>
                  <a:noFill/>
                </a:ln>
                <a:solidFill>
                  <a:srgbClr val="323A45"/>
                </a:solidFill>
                <a:effectLst/>
                <a:latin typeface="BlinkMacSystemFont"/>
                <a:hlinkClick r:id="rId3" tooltip="Department of Endodontics, Faculty of Oral and Dental Medicine, Future University in Egypt, Cairo, Egypt."/>
              </a:rPr>
              <a:t>1</a:t>
            </a:r>
            <a:r>
              <a:rPr kumimoji="0" lang="en-US" altLang="en-US" sz="1400" b="0" i="0" u="none" strike="noStrike" cap="none" normalizeH="0" baseline="30000" dirty="0">
                <a:ln>
                  <a:noFill/>
                </a:ln>
                <a:solidFill>
                  <a:srgbClr val="5B616B"/>
                </a:solidFill>
                <a:effectLst/>
                <a:latin typeface="BlinkMacSystemFont"/>
              </a:rPr>
              <a:t> </a:t>
            </a:r>
            <a:r>
              <a:rPr kumimoji="0" lang="en-US" altLang="en-US" sz="1400" b="0" i="0" u="none" strike="noStrike" cap="none" normalizeH="0" baseline="30000" dirty="0">
                <a:ln>
                  <a:noFill/>
                </a:ln>
                <a:solidFill>
                  <a:srgbClr val="323A45"/>
                </a:solidFill>
                <a:effectLst/>
                <a:latin typeface="BlinkMacSystemFont"/>
                <a:hlinkClick r:id="rId4" tooltip="Department of Oral Technology, School of Dentistry, University of Bonn, Bonn, Germany."/>
              </a:rPr>
              <a:t>2</a:t>
            </a:r>
            <a:r>
              <a:rPr kumimoji="0" lang="en-US" altLang="en-US" sz="1400" b="0" i="0" u="none" strike="noStrike" cap="none" normalizeH="0" baseline="0" dirty="0">
                <a:ln>
                  <a:noFill/>
                </a:ln>
                <a:solidFill>
                  <a:srgbClr val="5B616B"/>
                </a:solidFill>
                <a:effectLst/>
                <a:latin typeface="BlinkMacSystemFont"/>
              </a:rPr>
              <a:t>, </a:t>
            </a:r>
            <a:r>
              <a:rPr kumimoji="0" lang="en-US" altLang="en-US" sz="1400" b="0" i="0" u="none" strike="noStrike" cap="none" normalizeH="0" baseline="0" dirty="0">
                <a:ln>
                  <a:noFill/>
                </a:ln>
                <a:solidFill>
                  <a:srgbClr val="0071BC"/>
                </a:solidFill>
                <a:effectLst/>
                <a:latin typeface="BlinkMacSystemFont"/>
                <a:hlinkClick r:id="rId5"/>
              </a:rPr>
              <a:t>Wael Talaat</a:t>
            </a:r>
            <a:r>
              <a:rPr kumimoji="0" lang="en-US" altLang="en-US" sz="1400" b="0" i="0" u="none" strike="noStrike" cap="none" normalizeH="0" baseline="30000" dirty="0">
                <a:ln>
                  <a:noFill/>
                </a:ln>
                <a:solidFill>
                  <a:srgbClr val="5B616B"/>
                </a:solidFill>
                <a:effectLst/>
                <a:latin typeface="BlinkMacSystemFont"/>
              </a:rPr>
              <a:t> </a:t>
            </a:r>
            <a:r>
              <a:rPr kumimoji="0" lang="en-US" altLang="en-US" sz="1400" b="0" i="0" u="none" strike="noStrike" cap="none" normalizeH="0" baseline="30000" dirty="0">
                <a:ln>
                  <a:noFill/>
                </a:ln>
                <a:solidFill>
                  <a:srgbClr val="323A45"/>
                </a:solidFill>
                <a:effectLst/>
                <a:latin typeface="BlinkMacSystemFont"/>
                <a:hlinkClick r:id="rId6" tooltip="Department of Oral and Craniofacial Health Sciences, College of Dental Medicine, University of Sharjah, Sharjah, 27272, UAE. wtaha@sharjah.ac.ae."/>
              </a:rPr>
              <a:t>3</a:t>
            </a:r>
            <a:r>
              <a:rPr kumimoji="0" lang="en-US" altLang="en-US" sz="1400" b="0" i="0" u="none" strike="noStrike" cap="none" normalizeH="0" baseline="30000" dirty="0">
                <a:ln>
                  <a:noFill/>
                </a:ln>
                <a:solidFill>
                  <a:srgbClr val="5B616B"/>
                </a:solidFill>
                <a:effectLst/>
                <a:latin typeface="BlinkMacSystemFont"/>
              </a:rPr>
              <a:t> </a:t>
            </a:r>
            <a:r>
              <a:rPr kumimoji="0" lang="en-US" altLang="en-US" sz="1400" b="0" i="0" u="none" strike="noStrike" cap="none" normalizeH="0" baseline="30000" dirty="0">
                <a:ln>
                  <a:noFill/>
                </a:ln>
                <a:solidFill>
                  <a:srgbClr val="323A45"/>
                </a:solidFill>
                <a:effectLst/>
                <a:latin typeface="BlinkMacSystemFont"/>
                <a:hlinkClick r:id="rId7" tooltip="Research Institute of Medical and Health Sciences, University of Sharjah, Sharjah, 27272, UAE. wtaha@sharjah.ac.ae."/>
              </a:rPr>
              <a:t>4</a:t>
            </a:r>
            <a:r>
              <a:rPr kumimoji="0" lang="en-US" altLang="en-US" sz="1400" b="0" i="0" u="none" strike="noStrike" cap="none" normalizeH="0" baseline="30000" dirty="0">
                <a:ln>
                  <a:noFill/>
                </a:ln>
                <a:solidFill>
                  <a:srgbClr val="5B616B"/>
                </a:solidFill>
                <a:effectLst/>
                <a:latin typeface="BlinkMacSystemFont"/>
              </a:rPr>
              <a:t> </a:t>
            </a:r>
            <a:r>
              <a:rPr kumimoji="0" lang="en-US" altLang="en-US" sz="1400" b="0" i="0" u="none" strike="noStrike" cap="none" normalizeH="0" baseline="30000" dirty="0">
                <a:ln>
                  <a:noFill/>
                </a:ln>
                <a:solidFill>
                  <a:srgbClr val="323A45"/>
                </a:solidFill>
                <a:effectLst/>
                <a:latin typeface="BlinkMacSystemFont"/>
                <a:hlinkClick r:id="rId8" tooltip="Department of Oral and Maxillofacial Surgery, Faculty of Dentistry, Suez Canal University, Ismaillia, 41522, Egypt. wtaha@sharjah.ac.ae."/>
              </a:rPr>
              <a:t>5</a:t>
            </a:r>
            <a:r>
              <a:rPr kumimoji="0" lang="en-US" altLang="en-US" sz="1400" b="0" i="0" u="none" strike="noStrike" cap="none" normalizeH="0" baseline="0" dirty="0">
                <a:ln>
                  <a:noFill/>
                </a:ln>
                <a:solidFill>
                  <a:srgbClr val="5B616B"/>
                </a:solidFill>
                <a:effectLst/>
                <a:latin typeface="BlinkMacSystemFont"/>
              </a:rPr>
              <a:t>, </a:t>
            </a:r>
            <a:r>
              <a:rPr kumimoji="0" lang="en-US" altLang="en-US" sz="1400" b="0" i="0" u="none" strike="noStrike" cap="none" normalizeH="0" baseline="0" dirty="0">
                <a:ln>
                  <a:noFill/>
                </a:ln>
                <a:solidFill>
                  <a:srgbClr val="0071BC"/>
                </a:solidFill>
                <a:effectLst/>
                <a:latin typeface="BlinkMacSystemFont"/>
                <a:hlinkClick r:id="rId9"/>
              </a:rPr>
              <a:t>Zaid </a:t>
            </a:r>
            <a:r>
              <a:rPr kumimoji="0" lang="en-US" altLang="en-US" sz="1400" b="0" i="0" u="none" strike="noStrike" cap="none" normalizeH="0" baseline="0" dirty="0" err="1">
                <a:ln>
                  <a:noFill/>
                </a:ln>
                <a:solidFill>
                  <a:srgbClr val="0071BC"/>
                </a:solidFill>
                <a:effectLst/>
                <a:latin typeface="BlinkMacSystemFont"/>
                <a:hlinkClick r:id="rId9"/>
              </a:rPr>
              <a:t>Hamdoon</a:t>
            </a:r>
            <a:r>
              <a:rPr kumimoji="0" lang="en-US" altLang="en-US" sz="1400" b="0" i="0" u="none" strike="noStrike" cap="none" normalizeH="0" baseline="30000" dirty="0">
                <a:ln>
                  <a:noFill/>
                </a:ln>
                <a:solidFill>
                  <a:srgbClr val="5B616B"/>
                </a:solidFill>
                <a:effectLst/>
                <a:latin typeface="BlinkMacSystemFont"/>
              </a:rPr>
              <a:t> </a:t>
            </a:r>
            <a:r>
              <a:rPr kumimoji="0" lang="en-US" altLang="en-US" sz="1400" b="0" i="0" u="none" strike="noStrike" cap="none" normalizeH="0" baseline="30000" dirty="0">
                <a:ln>
                  <a:noFill/>
                </a:ln>
                <a:solidFill>
                  <a:srgbClr val="323A45"/>
                </a:solidFill>
                <a:effectLst/>
                <a:latin typeface="BlinkMacSystemFont"/>
                <a:hlinkClick r:id="rId10" tooltip="Department of Oral and Craniofacial Health Sciences, College of Dental Medicine, University of Sharjah, Sharjah, 27272, UAE."/>
              </a:rPr>
              <a:t>6</a:t>
            </a:r>
            <a:r>
              <a:rPr kumimoji="0" lang="en-US" altLang="en-US" sz="1400" b="0" i="0" u="none" strike="noStrike" cap="none" normalizeH="0" baseline="0" dirty="0">
                <a:ln>
                  <a:noFill/>
                </a:ln>
                <a:solidFill>
                  <a:srgbClr val="5B616B"/>
                </a:solidFill>
                <a:effectLst/>
                <a:latin typeface="BlinkMacSystemFont"/>
              </a:rPr>
              <a:t>, </a:t>
            </a:r>
            <a:r>
              <a:rPr kumimoji="0" lang="en-US" altLang="en-US" sz="1400" b="0" i="0" u="none" strike="noStrike" cap="none" normalizeH="0" baseline="0" dirty="0">
                <a:ln>
                  <a:noFill/>
                </a:ln>
                <a:solidFill>
                  <a:srgbClr val="0071BC"/>
                </a:solidFill>
                <a:effectLst/>
                <a:latin typeface="BlinkMacSystemFont"/>
                <a:hlinkClick r:id="rId11"/>
              </a:rPr>
              <a:t>Tarek M </a:t>
            </a:r>
            <a:r>
              <a:rPr kumimoji="0" lang="en-US" altLang="en-US" sz="1400" b="0" i="0" u="none" strike="noStrike" cap="none" normalizeH="0" baseline="0" dirty="0" err="1">
                <a:ln>
                  <a:noFill/>
                </a:ln>
                <a:solidFill>
                  <a:srgbClr val="0071BC"/>
                </a:solidFill>
                <a:effectLst/>
                <a:latin typeface="BlinkMacSystemFont"/>
                <a:hlinkClick r:id="rId11"/>
              </a:rPr>
              <a:t>Elshazly</a:t>
            </a:r>
            <a:r>
              <a:rPr kumimoji="0" lang="en-US" altLang="en-US" sz="1400" b="0" i="0" u="none" strike="noStrike" cap="none" normalizeH="0" baseline="30000" dirty="0">
                <a:ln>
                  <a:noFill/>
                </a:ln>
                <a:solidFill>
                  <a:srgbClr val="5B616B"/>
                </a:solidFill>
                <a:effectLst/>
                <a:latin typeface="BlinkMacSystemFont"/>
              </a:rPr>
              <a:t> </a:t>
            </a:r>
            <a:r>
              <a:rPr kumimoji="0" lang="en-US" altLang="en-US" sz="1400" b="0" i="0" u="none" strike="noStrike" cap="none" normalizeH="0" baseline="30000" dirty="0">
                <a:ln>
                  <a:noFill/>
                </a:ln>
                <a:solidFill>
                  <a:srgbClr val="323A45"/>
                </a:solidFill>
                <a:effectLst/>
                <a:latin typeface="BlinkMacSystemFont"/>
                <a:hlinkClick r:id="rId4" tooltip="Department of Oral Technology, School of Dentistry, University of Bonn, Bonn, Germany."/>
              </a:rPr>
              <a:t>2</a:t>
            </a:r>
            <a:r>
              <a:rPr kumimoji="0" lang="en-US" altLang="en-US" sz="1400" b="0" i="0" u="none" strike="noStrike" cap="none" normalizeH="0" baseline="0" dirty="0">
                <a:ln>
                  <a:noFill/>
                </a:ln>
                <a:solidFill>
                  <a:srgbClr val="5B616B"/>
                </a:solidFill>
                <a:effectLst/>
                <a:latin typeface="BlinkMacSystemFont"/>
              </a:rPr>
              <a:t>, </a:t>
            </a:r>
            <a:r>
              <a:rPr kumimoji="0" lang="en-US" altLang="en-US" sz="1400" b="0" i="0" u="none" strike="noStrike" cap="none" normalizeH="0" baseline="0" dirty="0" err="1">
                <a:ln>
                  <a:noFill/>
                </a:ln>
                <a:solidFill>
                  <a:srgbClr val="0071BC"/>
                </a:solidFill>
                <a:effectLst/>
                <a:latin typeface="BlinkMacSystemFont"/>
                <a:hlinkClick r:id="rId12"/>
              </a:rPr>
              <a:t>Nivin</a:t>
            </a:r>
            <a:r>
              <a:rPr kumimoji="0" lang="en-US" altLang="en-US" sz="1400" b="0" i="0" u="none" strike="noStrike" cap="none" normalizeH="0" baseline="0" dirty="0">
                <a:ln>
                  <a:noFill/>
                </a:ln>
                <a:solidFill>
                  <a:srgbClr val="0071BC"/>
                </a:solidFill>
                <a:effectLst/>
                <a:latin typeface="BlinkMacSystemFont"/>
                <a:hlinkClick r:id="rId12"/>
              </a:rPr>
              <a:t> </a:t>
            </a:r>
            <a:r>
              <a:rPr kumimoji="0" lang="en-US" altLang="en-US" sz="1400" b="0" i="0" u="none" strike="noStrike" cap="none" normalizeH="0" baseline="0" dirty="0" err="1">
                <a:ln>
                  <a:noFill/>
                </a:ln>
                <a:solidFill>
                  <a:srgbClr val="0071BC"/>
                </a:solidFill>
                <a:effectLst/>
                <a:latin typeface="BlinkMacSystemFont"/>
                <a:hlinkClick r:id="rId12"/>
              </a:rPr>
              <a:t>Ragy</a:t>
            </a:r>
            <a:r>
              <a:rPr kumimoji="0" lang="en-US" altLang="en-US" sz="1400" b="0" i="0" u="none" strike="noStrike" cap="none" normalizeH="0" baseline="30000" dirty="0">
                <a:ln>
                  <a:noFill/>
                </a:ln>
                <a:solidFill>
                  <a:srgbClr val="5B616B"/>
                </a:solidFill>
                <a:effectLst/>
                <a:latin typeface="BlinkMacSystemFont"/>
              </a:rPr>
              <a:t> </a:t>
            </a:r>
            <a:r>
              <a:rPr kumimoji="0" lang="en-US" altLang="en-US" sz="1400" b="0" i="0" u="none" strike="noStrike" cap="none" normalizeH="0" baseline="30000" dirty="0">
                <a:ln>
                  <a:noFill/>
                </a:ln>
                <a:solidFill>
                  <a:srgbClr val="323A45"/>
                </a:solidFill>
                <a:effectLst/>
                <a:latin typeface="BlinkMacSystemFont"/>
                <a:hlinkClick r:id="rId13" tooltip="Department of Oral Medicine and Radiology, Faculty of Oral and Dental Medicine, Future University in Egypt, Cairo, Egypt."/>
              </a:rPr>
              <a:t>7</a:t>
            </a:r>
            <a:r>
              <a:rPr kumimoji="0" lang="en-US" altLang="en-US" sz="1400" b="0" i="0" u="none" strike="noStrike" cap="none" normalizeH="0" baseline="0" dirty="0">
                <a:ln>
                  <a:noFill/>
                </a:ln>
                <a:solidFill>
                  <a:srgbClr val="5B616B"/>
                </a:solidFill>
                <a:effectLst/>
                <a:latin typeface="BlinkMacSystemFont"/>
              </a:rPr>
              <a:t>, </a:t>
            </a:r>
            <a:r>
              <a:rPr kumimoji="0" lang="en-US" altLang="en-US" sz="1400" b="0" i="0" u="none" strike="noStrike" cap="none" normalizeH="0" baseline="0" dirty="0">
                <a:ln>
                  <a:noFill/>
                </a:ln>
                <a:solidFill>
                  <a:srgbClr val="0071BC"/>
                </a:solidFill>
                <a:effectLst/>
                <a:latin typeface="BlinkMacSystemFont"/>
                <a:hlinkClick r:id="rId14"/>
              </a:rPr>
              <a:t>Christoph </a:t>
            </a:r>
            <a:r>
              <a:rPr kumimoji="0" lang="en-US" altLang="en-US" sz="1400" b="0" i="0" u="none" strike="noStrike" cap="none" normalizeH="0" baseline="0" dirty="0" err="1">
                <a:ln>
                  <a:noFill/>
                </a:ln>
                <a:solidFill>
                  <a:srgbClr val="0071BC"/>
                </a:solidFill>
                <a:effectLst/>
                <a:latin typeface="BlinkMacSystemFont"/>
                <a:hlinkClick r:id="rId14"/>
              </a:rPr>
              <a:t>Bourauel</a:t>
            </a:r>
            <a:r>
              <a:rPr kumimoji="0" lang="en-US" altLang="en-US" sz="1400" b="0" i="0" u="none" strike="noStrike" cap="none" normalizeH="0" baseline="30000" dirty="0">
                <a:ln>
                  <a:noFill/>
                </a:ln>
                <a:solidFill>
                  <a:srgbClr val="5B616B"/>
                </a:solidFill>
                <a:effectLst/>
                <a:latin typeface="BlinkMacSystemFont"/>
              </a:rPr>
              <a:t> </a:t>
            </a:r>
            <a:r>
              <a:rPr kumimoji="0" lang="en-US" altLang="en-US" sz="1400" b="0" i="0" u="none" strike="noStrike" cap="none" normalizeH="0" baseline="30000" dirty="0">
                <a:ln>
                  <a:noFill/>
                </a:ln>
                <a:solidFill>
                  <a:srgbClr val="323A45"/>
                </a:solidFill>
                <a:effectLst/>
                <a:latin typeface="BlinkMacSystemFont"/>
                <a:hlinkClick r:id="rId15" tooltip="Contributed equally"/>
              </a:rPr>
              <a:t>#</a:t>
            </a:r>
            <a:r>
              <a:rPr kumimoji="0" lang="en-US" altLang="en-US" sz="1400" b="0" i="0" u="none" strike="noStrike" cap="none" normalizeH="0" baseline="30000" dirty="0">
                <a:ln>
                  <a:noFill/>
                </a:ln>
                <a:solidFill>
                  <a:srgbClr val="5B616B"/>
                </a:solidFill>
                <a:effectLst/>
                <a:latin typeface="BlinkMacSystemFont"/>
              </a:rPr>
              <a:t> </a:t>
            </a:r>
            <a:r>
              <a:rPr kumimoji="0" lang="en-US" altLang="en-US" sz="1400" b="0" i="0" u="none" strike="noStrike" cap="none" normalizeH="0" baseline="30000" dirty="0">
                <a:ln>
                  <a:noFill/>
                </a:ln>
                <a:solidFill>
                  <a:srgbClr val="323A45"/>
                </a:solidFill>
                <a:effectLst/>
                <a:latin typeface="BlinkMacSystemFont"/>
                <a:hlinkClick r:id="rId4" tooltip="Department of Oral Technology, School of Dentistry, University of Bonn, Bonn, Germany."/>
              </a:rPr>
              <a:t>2</a:t>
            </a:r>
            <a:r>
              <a:rPr kumimoji="0" lang="en-US" altLang="en-US" sz="1400" b="0" i="0" u="none" strike="noStrike" cap="none" normalizeH="0" baseline="0" dirty="0">
                <a:ln>
                  <a:noFill/>
                </a:ln>
                <a:solidFill>
                  <a:srgbClr val="5B616B"/>
                </a:solidFill>
                <a:effectLst/>
                <a:latin typeface="BlinkMacSystemFont"/>
              </a:rPr>
              <a:t>, </a:t>
            </a:r>
            <a:r>
              <a:rPr kumimoji="0" lang="en-US" altLang="en-US" sz="1400" b="0" i="0" u="none" strike="noStrike" cap="none" normalizeH="0" baseline="0" dirty="0" err="1">
                <a:ln>
                  <a:noFill/>
                </a:ln>
                <a:solidFill>
                  <a:srgbClr val="0071BC"/>
                </a:solidFill>
                <a:effectLst/>
                <a:latin typeface="BlinkMacSystemFont"/>
                <a:hlinkClick r:id="rId16"/>
              </a:rPr>
              <a:t>Sameh</a:t>
            </a:r>
            <a:r>
              <a:rPr kumimoji="0" lang="en-US" altLang="en-US" sz="1400" b="0" i="0" u="none" strike="noStrike" cap="none" normalizeH="0" baseline="0" dirty="0">
                <a:ln>
                  <a:noFill/>
                </a:ln>
                <a:solidFill>
                  <a:srgbClr val="0071BC"/>
                </a:solidFill>
                <a:effectLst/>
                <a:latin typeface="BlinkMacSystemFont"/>
                <a:hlinkClick r:id="rId16"/>
              </a:rPr>
              <a:t> Talaat</a:t>
            </a:r>
            <a:r>
              <a:rPr kumimoji="0" lang="en-US" altLang="en-US" sz="1400" b="0" i="0" u="none" strike="noStrike" cap="none" normalizeH="0" baseline="30000" dirty="0">
                <a:ln>
                  <a:noFill/>
                </a:ln>
                <a:solidFill>
                  <a:srgbClr val="5B616B"/>
                </a:solidFill>
                <a:effectLst/>
                <a:latin typeface="BlinkMacSystemFont"/>
              </a:rPr>
              <a:t> </a:t>
            </a:r>
            <a:r>
              <a:rPr kumimoji="0" lang="en-US" altLang="en-US" sz="1400" b="0" i="0" u="none" strike="noStrike" cap="none" normalizeH="0" baseline="30000" dirty="0">
                <a:ln>
                  <a:noFill/>
                </a:ln>
                <a:solidFill>
                  <a:srgbClr val="323A45"/>
                </a:solidFill>
                <a:effectLst/>
                <a:latin typeface="BlinkMacSystemFont"/>
                <a:hlinkClick r:id="rId15" tooltip="Contributed equally"/>
              </a:rPr>
              <a:t>#</a:t>
            </a:r>
            <a:r>
              <a:rPr kumimoji="0" lang="en-US" altLang="en-US" sz="1400" b="0" i="0" u="none" strike="noStrike" cap="none" normalizeH="0" baseline="30000" dirty="0">
                <a:ln>
                  <a:noFill/>
                </a:ln>
                <a:solidFill>
                  <a:srgbClr val="5B616B"/>
                </a:solidFill>
                <a:effectLst/>
                <a:latin typeface="BlinkMacSystemFont"/>
              </a:rPr>
              <a:t> </a:t>
            </a:r>
            <a:r>
              <a:rPr kumimoji="0" lang="en-US" altLang="en-US" sz="1400" b="0" i="0" u="none" strike="noStrike" cap="none" normalizeH="0" baseline="30000" dirty="0">
                <a:ln>
                  <a:noFill/>
                </a:ln>
                <a:solidFill>
                  <a:srgbClr val="323A45"/>
                </a:solidFill>
                <a:effectLst/>
                <a:latin typeface="BlinkMacSystemFont"/>
                <a:hlinkClick r:id="rId4" tooltip="Department of Oral Technology, School of Dentistry, University of Bonn, Bonn, Germany."/>
              </a:rPr>
              <a:t>2</a:t>
            </a:r>
            <a:r>
              <a:rPr kumimoji="0" lang="en-US" altLang="en-US" sz="1400" b="0" i="0" u="none" strike="noStrike" cap="none" normalizeH="0" baseline="30000" dirty="0">
                <a:ln>
                  <a:noFill/>
                </a:ln>
                <a:solidFill>
                  <a:srgbClr val="5B616B"/>
                </a:solidFill>
                <a:effectLst/>
                <a:latin typeface="BlinkMacSystemFont"/>
              </a:rPr>
              <a:t> </a:t>
            </a:r>
            <a:r>
              <a:rPr kumimoji="0" lang="en-US" altLang="en-US" sz="1400" b="0" i="0" u="none" strike="noStrike" cap="none" normalizeH="0" baseline="30000" dirty="0">
                <a:ln>
                  <a:noFill/>
                </a:ln>
                <a:solidFill>
                  <a:srgbClr val="323A45"/>
                </a:solidFill>
                <a:effectLst/>
                <a:latin typeface="BlinkMacSystemFont"/>
                <a:hlinkClick r:id="rId17" tooltip="Department of Orthodontics, Faculty of Oral and Dental Medicine, Future University in Egypt, Cairo, Egypt."/>
              </a:rPr>
              <a:t>8</a:t>
            </a:r>
            <a:endParaRPr kumimoji="0" lang="en-US"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12121"/>
                </a:solidFill>
                <a:effectLst/>
                <a:latin typeface="BlinkMacSystemFont"/>
              </a:rPr>
              <a:t>Affiliations </a:t>
            </a:r>
            <a:endParaRPr kumimoji="0" lang="en-US"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rgbClr val="212121"/>
                </a:solidFill>
                <a:effectLst/>
                <a:latin typeface="BlinkMacSystemFont"/>
              </a:rPr>
              <a:t>PMID: 33985486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rgbClr val="212121"/>
                </a:solidFill>
                <a:effectLst/>
                <a:latin typeface="BlinkMacSystemFont"/>
              </a:rPr>
              <a:t>PMCID: </a:t>
            </a:r>
            <a:r>
              <a:rPr kumimoji="0" lang="en-US" altLang="en-US" sz="1400" b="0" i="0" u="none" strike="noStrike" cap="none" normalizeH="0" baseline="0" dirty="0">
                <a:ln>
                  <a:noFill/>
                </a:ln>
                <a:solidFill>
                  <a:srgbClr val="0071BC"/>
                </a:solidFill>
                <a:effectLst/>
                <a:latin typeface="BlinkMacSystemFont"/>
                <a:hlinkClick r:id="rId18"/>
              </a:rPr>
              <a:t>PMC8120841</a:t>
            </a:r>
            <a:r>
              <a:rPr kumimoji="0" lang="en-US" altLang="en-US" sz="1400" b="0" i="0" u="none" strike="noStrike" cap="none" normalizeH="0" baseline="0" dirty="0">
                <a:ln>
                  <a:noFill/>
                </a:ln>
                <a:solidFill>
                  <a:srgbClr val="212121"/>
                </a:solidFill>
                <a:effectLst/>
                <a:latin typeface="BlinkMacSystemFont"/>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rgbClr val="212121"/>
                </a:solidFill>
                <a:effectLst/>
                <a:latin typeface="BlinkMacSystemFont"/>
              </a:rPr>
              <a:t>DOI: </a:t>
            </a:r>
            <a:r>
              <a:rPr kumimoji="0" lang="en-US" altLang="en-US" sz="1400" b="0" i="0" u="none" strike="noStrike" cap="none" normalizeH="0" baseline="0" dirty="0">
                <a:ln>
                  <a:noFill/>
                </a:ln>
                <a:solidFill>
                  <a:srgbClr val="0071BC"/>
                </a:solidFill>
                <a:effectLst/>
                <a:latin typeface="BlinkMacSystemFont"/>
                <a:hlinkClick r:id="rId19"/>
              </a:rPr>
              <a:t>10.1186/s12903-021-01618-9</a:t>
            </a:r>
            <a:endParaRPr kumimoji="0" lang="en-US" altLang="en-US" sz="1400" b="0" i="0" u="none" strike="noStrike" cap="none" normalizeH="0" baseline="0" dirty="0">
              <a:ln>
                <a:noFill/>
              </a:ln>
              <a:solidFill>
                <a:srgbClr val="212121"/>
              </a:solidFill>
              <a:effectLst/>
              <a:latin typeface="BlinkMacSystemFon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3904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person, floor, mammal&#10;&#10;Description automatically generated">
            <a:extLst>
              <a:ext uri="{FF2B5EF4-FFF2-40B4-BE49-F238E27FC236}">
                <a16:creationId xmlns:a16="http://schemas.microsoft.com/office/drawing/2014/main" id="{010CBB5C-7393-44FD-A5C9-CBA817743C22}"/>
              </a:ext>
            </a:extLst>
          </p:cNvPr>
          <p:cNvPicPr>
            <a:picLocks noChangeAspect="1"/>
          </p:cNvPicPr>
          <p:nvPr/>
        </p:nvPicPr>
        <p:blipFill rotWithShape="1">
          <a:blip r:embed="rId2">
            <a:extLst>
              <a:ext uri="{28A0092B-C50C-407E-A947-70E740481C1C}">
                <a14:useLocalDpi xmlns:a14="http://schemas.microsoft.com/office/drawing/2010/main" val="0"/>
              </a:ext>
            </a:extLst>
          </a:blip>
          <a:srcRect l="14014" r="6926"/>
          <a:stretch/>
        </p:blipFill>
        <p:spPr>
          <a:xfrm>
            <a:off x="3446044" y="2"/>
            <a:ext cx="7221956" cy="6857999"/>
          </a:xfrm>
          <a:prstGeom prst="rect">
            <a:avLst/>
          </a:prstGeom>
        </p:spPr>
      </p:pic>
      <p:sp>
        <p:nvSpPr>
          <p:cNvPr id="2" name="Title 1"/>
          <p:cNvSpPr>
            <a:spLocks noGrp="1"/>
          </p:cNvSpPr>
          <p:nvPr>
            <p:ph type="title"/>
          </p:nvPr>
        </p:nvSpPr>
        <p:spPr>
          <a:xfrm>
            <a:off x="151076" y="-14377"/>
            <a:ext cx="3196424" cy="2248122"/>
          </a:xfrm>
        </p:spPr>
        <p:txBody>
          <a:bodyPr vert="horz" lIns="91440" tIns="45720" rIns="91440" bIns="45720" rtlCol="0" anchor="b">
            <a:normAutofit/>
          </a:bodyPr>
          <a:lstStyle/>
          <a:p>
            <a:pPr algn="l">
              <a:lnSpc>
                <a:spcPct val="90000"/>
              </a:lnSpc>
            </a:pPr>
            <a:r>
              <a:rPr lang="en-US" sz="3600" b="1" dirty="0"/>
              <a:t>State Appointments</a:t>
            </a:r>
            <a:endParaRPr lang="en-US" sz="3600" dirty="0"/>
          </a:p>
        </p:txBody>
      </p:sp>
      <p:sp>
        <p:nvSpPr>
          <p:cNvPr id="3" name="Content Placeholder 2"/>
          <p:cNvSpPr>
            <a:spLocks noGrp="1"/>
          </p:cNvSpPr>
          <p:nvPr>
            <p:ph idx="1"/>
          </p:nvPr>
        </p:nvSpPr>
        <p:spPr>
          <a:xfrm>
            <a:off x="294576" y="2790264"/>
            <a:ext cx="2909424" cy="1155525"/>
          </a:xfrm>
        </p:spPr>
        <p:txBody>
          <a:bodyPr vert="horz" lIns="91440" tIns="45720" rIns="91440" bIns="45720" rtlCol="0" anchor="t">
            <a:normAutofit/>
          </a:bodyPr>
          <a:lstStyle/>
          <a:p>
            <a:pPr marL="0" indent="0">
              <a:buNone/>
            </a:pPr>
            <a:r>
              <a:rPr lang="en-US" sz="1700" dirty="0"/>
              <a:t>  </a:t>
            </a:r>
            <a:r>
              <a:rPr lang="en-US" sz="2000" b="1" dirty="0"/>
              <a:t>Texas State Board of Dental Examiners- 1982</a:t>
            </a:r>
          </a:p>
        </p:txBody>
      </p:sp>
    </p:spTree>
    <p:extLst>
      <p:ext uri="{BB962C8B-B14F-4D97-AF65-F5344CB8AC3E}">
        <p14:creationId xmlns:p14="http://schemas.microsoft.com/office/powerpoint/2010/main" val="32952499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BGRectangle">
            <a:extLst>
              <a:ext uri="{FF2B5EF4-FFF2-40B4-BE49-F238E27FC236}">
                <a16:creationId xmlns:a16="http://schemas.microsoft.com/office/drawing/2014/main" id="{44B42A97-2187-442B-BB48-39526296D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descr="A picture containing text&#10;&#10;Description automatically generated">
            <a:extLst>
              <a:ext uri="{FF2B5EF4-FFF2-40B4-BE49-F238E27FC236}">
                <a16:creationId xmlns:a16="http://schemas.microsoft.com/office/drawing/2014/main" id="{379B0E67-6D6B-44C6-B48E-0AAF8E945EB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50000"/>
          <a:stretch/>
        </p:blipFill>
        <p:spPr>
          <a:xfrm>
            <a:off x="0" y="763335"/>
            <a:ext cx="12191980" cy="4571990"/>
          </a:xfrm>
          <a:prstGeom prst="rect">
            <a:avLst/>
          </a:prstGeom>
        </p:spPr>
      </p:pic>
      <p:sp>
        <p:nvSpPr>
          <p:cNvPr id="11" name="!!Rectangle">
            <a:extLst>
              <a:ext uri="{FF2B5EF4-FFF2-40B4-BE49-F238E27FC236}">
                <a16:creationId xmlns:a16="http://schemas.microsoft.com/office/drawing/2014/main" id="{F40CA114-B78B-4E3B-A785-96745276B6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457"/>
            <a:ext cx="12192000" cy="2285543"/>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29B1B154-BE75-43F2-B9FC-36DB56C55835}"/>
              </a:ext>
            </a:extLst>
          </p:cNvPr>
          <p:cNvSpPr>
            <a:spLocks noGrp="1"/>
          </p:cNvSpPr>
          <p:nvPr>
            <p:ph type="title"/>
          </p:nvPr>
        </p:nvSpPr>
        <p:spPr>
          <a:xfrm>
            <a:off x="2178903" y="5082934"/>
            <a:ext cx="7834193" cy="1264588"/>
          </a:xfrm>
        </p:spPr>
        <p:txBody>
          <a:bodyPr vert="horz" lIns="91440" tIns="45720" rIns="91440" bIns="45720" rtlCol="0" anchor="ctr">
            <a:normAutofit/>
          </a:bodyPr>
          <a:lstStyle/>
          <a:p>
            <a:pPr algn="r"/>
            <a:r>
              <a:rPr lang="en-US" sz="6000" b="1" dirty="0"/>
              <a:t>Notice The Area of #14?</a:t>
            </a:r>
          </a:p>
        </p:txBody>
      </p:sp>
      <p:sp>
        <p:nvSpPr>
          <p:cNvPr id="13" name="!!Line">
            <a:extLst>
              <a:ext uri="{FF2B5EF4-FFF2-40B4-BE49-F238E27FC236}">
                <a16:creationId xmlns:a16="http://schemas.microsoft.com/office/drawing/2014/main" id="{1B1D834C-2707-49B0-A3CE-334D83DFF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5048" y="5266944"/>
            <a:ext cx="9144"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2687340"/>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5BD2B-AC3C-4FB9-BD33-7213F80C9E7A}"/>
              </a:ext>
            </a:extLst>
          </p:cNvPr>
          <p:cNvSpPr>
            <a:spLocks noGrp="1"/>
          </p:cNvSpPr>
          <p:nvPr>
            <p:ph type="title"/>
          </p:nvPr>
        </p:nvSpPr>
        <p:spPr>
          <a:xfrm>
            <a:off x="1671320" y="80645"/>
            <a:ext cx="9839960" cy="1325563"/>
          </a:xfrm>
        </p:spPr>
        <p:txBody>
          <a:bodyPr/>
          <a:lstStyle/>
          <a:p>
            <a:r>
              <a:rPr lang="en-US" b="1" dirty="0"/>
              <a:t>      #14 Happens To Be A Root Canal</a:t>
            </a:r>
          </a:p>
        </p:txBody>
      </p:sp>
      <p:pic>
        <p:nvPicPr>
          <p:cNvPr id="5" name="Content Placeholder 4" descr="A picture containing text&#10;&#10;Description automatically generated">
            <a:extLst>
              <a:ext uri="{FF2B5EF4-FFF2-40B4-BE49-F238E27FC236}">
                <a16:creationId xmlns:a16="http://schemas.microsoft.com/office/drawing/2014/main" id="{7A9A1EA5-C0AD-48A5-895B-65B033600BD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97" t="47497" r="20820" b="-1"/>
          <a:stretch/>
        </p:blipFill>
        <p:spPr>
          <a:xfrm>
            <a:off x="0" y="984086"/>
            <a:ext cx="12192000" cy="6040717"/>
          </a:xfrm>
        </p:spPr>
      </p:pic>
    </p:spTree>
    <p:extLst>
      <p:ext uri="{BB962C8B-B14F-4D97-AF65-F5344CB8AC3E}">
        <p14:creationId xmlns:p14="http://schemas.microsoft.com/office/powerpoint/2010/main" val="34187022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5BD2B-AC3C-4FB9-BD33-7213F80C9E7A}"/>
              </a:ext>
            </a:extLst>
          </p:cNvPr>
          <p:cNvSpPr>
            <a:spLocks noGrp="1"/>
          </p:cNvSpPr>
          <p:nvPr>
            <p:ph type="title"/>
          </p:nvPr>
        </p:nvSpPr>
        <p:spPr>
          <a:xfrm>
            <a:off x="1417751" y="365125"/>
            <a:ext cx="9936049" cy="1325563"/>
          </a:xfrm>
        </p:spPr>
        <p:txBody>
          <a:bodyPr/>
          <a:lstStyle/>
          <a:p>
            <a:pPr algn="ctr"/>
            <a:r>
              <a:rPr lang="en-US" b="1" dirty="0"/>
              <a:t>Referred From MD </a:t>
            </a:r>
            <a:br>
              <a:rPr lang="en-US" b="1" dirty="0"/>
            </a:br>
            <a:r>
              <a:rPr lang="en-US" b="1" dirty="0"/>
              <a:t>For Lump On Left Side Of Neck</a:t>
            </a:r>
          </a:p>
        </p:txBody>
      </p:sp>
      <p:pic>
        <p:nvPicPr>
          <p:cNvPr id="5" name="Content Placeholder 4" descr="A picture containing application&#10;&#10;Description automatically generated">
            <a:extLst>
              <a:ext uri="{FF2B5EF4-FFF2-40B4-BE49-F238E27FC236}">
                <a16:creationId xmlns:a16="http://schemas.microsoft.com/office/drawing/2014/main" id="{5FFE26DD-9880-49F1-8209-1D3F1E5AF23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627" t="36848" r="3495" b="3079"/>
          <a:stretch/>
        </p:blipFill>
        <p:spPr>
          <a:xfrm>
            <a:off x="1417751" y="2159414"/>
            <a:ext cx="9029417" cy="4333461"/>
          </a:xfrm>
        </p:spPr>
      </p:pic>
    </p:spTree>
    <p:extLst>
      <p:ext uri="{BB962C8B-B14F-4D97-AF65-F5344CB8AC3E}">
        <p14:creationId xmlns:p14="http://schemas.microsoft.com/office/powerpoint/2010/main" val="1004642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 name="Picture 3" descr="Picture 3"/>
          <p:cNvPicPr>
            <a:picLocks noChangeAspect="1"/>
          </p:cNvPicPr>
          <p:nvPr/>
        </p:nvPicPr>
        <p:blipFill>
          <a:blip r:embed="rId2"/>
          <a:srcRect l="6667" t="753" r="6667"/>
          <a:stretch>
            <a:fillRect/>
          </a:stretch>
        </p:blipFill>
        <p:spPr>
          <a:xfrm>
            <a:off x="385769" y="841748"/>
            <a:ext cx="11151574" cy="6266717"/>
          </a:xfrm>
          <a:prstGeom prst="rect">
            <a:avLst/>
          </a:prstGeom>
          <a:ln w="12700">
            <a:solidFill>
              <a:srgbClr val="008F00"/>
            </a:solidFill>
          </a:ln>
        </p:spPr>
      </p:pic>
      <p:sp>
        <p:nvSpPr>
          <p:cNvPr id="239" name="TextBox 2"/>
          <p:cNvSpPr txBox="1"/>
          <p:nvPr/>
        </p:nvSpPr>
        <p:spPr>
          <a:xfrm>
            <a:off x="1638300" y="139700"/>
            <a:ext cx="8915400" cy="7694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4400" u="sng"/>
            </a:pPr>
            <a:r>
              <a:rPr lang="en-US" sz="4400" dirty="0"/>
              <a:t>Here is his </a:t>
            </a:r>
            <a:r>
              <a:rPr lang="en-US" sz="4400" dirty="0" err="1"/>
              <a:t>Panorex</a:t>
            </a:r>
            <a:endParaRPr sz="4400" dirty="0"/>
          </a:p>
        </p:txBody>
      </p:sp>
      <p:sp>
        <p:nvSpPr>
          <p:cNvPr id="241" name="Slide Number Placeholder 5"/>
          <p:cNvSpPr txBox="1">
            <a:spLocks noGrp="1"/>
          </p:cNvSpPr>
          <p:nvPr>
            <p:ph type="sldNum" sz="quarter" idx="4294967295"/>
          </p:nvPr>
        </p:nvSpPr>
        <p:spPr>
          <a:xfrm>
            <a:off x="9952176" y="6414761"/>
            <a:ext cx="258624" cy="248305"/>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33</a:t>
            </a:fld>
            <a:endParaRPr/>
          </a:p>
        </p:txBody>
      </p:sp>
    </p:spTree>
    <p:extLst>
      <p:ext uri="{BB962C8B-B14F-4D97-AF65-F5344CB8AC3E}">
        <p14:creationId xmlns:p14="http://schemas.microsoft.com/office/powerpoint/2010/main" val="28326990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Title 1"/>
          <p:cNvSpPr txBox="1">
            <a:spLocks noGrp="1"/>
          </p:cNvSpPr>
          <p:nvPr>
            <p:ph type="title"/>
          </p:nvPr>
        </p:nvSpPr>
        <p:spPr>
          <a:xfrm>
            <a:off x="1981200" y="171451"/>
            <a:ext cx="8229600" cy="1143001"/>
          </a:xfrm>
          <a:prstGeom prst="rect">
            <a:avLst/>
          </a:prstGeom>
        </p:spPr>
        <p:txBody>
          <a:bodyPr/>
          <a:lstStyle>
            <a:lvl1pPr>
              <a:defRPr sz="3900" u="sng"/>
            </a:lvl1pPr>
          </a:lstStyle>
          <a:p>
            <a:r>
              <a:t>Suspicious area at Apex of #14 and #15</a:t>
            </a:r>
          </a:p>
        </p:txBody>
      </p:sp>
      <p:pic>
        <p:nvPicPr>
          <p:cNvPr id="244" name="Content Placeholder 3" descr="Content Placeholder 3"/>
          <p:cNvPicPr>
            <a:picLocks noChangeAspect="1"/>
          </p:cNvPicPr>
          <p:nvPr/>
        </p:nvPicPr>
        <p:blipFill>
          <a:blip r:embed="rId2"/>
          <a:srcRect l="55806" t="29302" r="24992" b="41859"/>
          <a:stretch>
            <a:fillRect/>
          </a:stretch>
        </p:blipFill>
        <p:spPr>
          <a:xfrm>
            <a:off x="2122998" y="1114130"/>
            <a:ext cx="7829178" cy="5770708"/>
          </a:xfrm>
          <a:prstGeom prst="rect">
            <a:avLst/>
          </a:prstGeom>
          <a:ln w="12700">
            <a:solidFill>
              <a:srgbClr val="008F00"/>
            </a:solidFill>
          </a:ln>
        </p:spPr>
      </p:pic>
      <p:sp>
        <p:nvSpPr>
          <p:cNvPr id="246" name="Slide Number Placeholder 5"/>
          <p:cNvSpPr txBox="1">
            <a:spLocks noGrp="1"/>
          </p:cNvSpPr>
          <p:nvPr>
            <p:ph type="sldNum" sz="quarter" idx="4294967295"/>
          </p:nvPr>
        </p:nvSpPr>
        <p:spPr>
          <a:xfrm>
            <a:off x="9952176" y="6414761"/>
            <a:ext cx="258624" cy="248305"/>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34</a:t>
            </a:fld>
            <a:endParaRPr/>
          </a:p>
        </p:txBody>
      </p:sp>
    </p:spTree>
    <p:extLst>
      <p:ext uri="{BB962C8B-B14F-4D97-AF65-F5344CB8AC3E}">
        <p14:creationId xmlns:p14="http://schemas.microsoft.com/office/powerpoint/2010/main" val="31382756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3C7BC-655A-4A2A-A9F5-E827B2CD1DD9}"/>
              </a:ext>
            </a:extLst>
          </p:cNvPr>
          <p:cNvSpPr>
            <a:spLocks noGrp="1"/>
          </p:cNvSpPr>
          <p:nvPr>
            <p:ph type="title"/>
          </p:nvPr>
        </p:nvSpPr>
        <p:spPr/>
        <p:txBody>
          <a:bodyPr/>
          <a:lstStyle/>
          <a:p>
            <a:endParaRPr lang="en-US" dirty="0"/>
          </a:p>
        </p:txBody>
      </p:sp>
      <p:pic>
        <p:nvPicPr>
          <p:cNvPr id="9" name="Content Placeholder 8" descr="A picture containing text&#10;&#10;Description automatically generated">
            <a:extLst>
              <a:ext uri="{FF2B5EF4-FFF2-40B4-BE49-F238E27FC236}">
                <a16:creationId xmlns:a16="http://schemas.microsoft.com/office/drawing/2014/main" id="{2BC32777-42E9-48BD-A502-51D05D5C63A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756" t="32282" r="53772" b="21575"/>
          <a:stretch/>
        </p:blipFill>
        <p:spPr>
          <a:xfrm>
            <a:off x="4387937" y="2357160"/>
            <a:ext cx="2923327" cy="2381979"/>
          </a:xfrm>
        </p:spPr>
      </p:pic>
      <p:pic>
        <p:nvPicPr>
          <p:cNvPr id="10" name="Content Placeholder 4" descr="A picture containing text, monitor, screen, electronics&#10;&#10;Description automatically generated">
            <a:extLst>
              <a:ext uri="{FF2B5EF4-FFF2-40B4-BE49-F238E27FC236}">
                <a16:creationId xmlns:a16="http://schemas.microsoft.com/office/drawing/2014/main" id="{BF3B6BAD-E6B2-409B-9929-05EFE2FEE1B7}"/>
              </a:ext>
            </a:extLst>
          </p:cNvPr>
          <p:cNvPicPr>
            <a:picLocks noChangeAspect="1"/>
          </p:cNvPicPr>
          <p:nvPr/>
        </p:nvPicPr>
        <p:blipFill rotWithShape="1">
          <a:blip r:embed="rId3">
            <a:extLst>
              <a:ext uri="{28A0092B-C50C-407E-A947-70E740481C1C}">
                <a14:useLocalDpi xmlns:a14="http://schemas.microsoft.com/office/drawing/2010/main" val="0"/>
              </a:ext>
            </a:extLst>
          </a:blip>
          <a:srcRect l="23337" t="15952" r="31917" b="11475"/>
          <a:stretch/>
        </p:blipFill>
        <p:spPr>
          <a:xfrm>
            <a:off x="101012" y="-61931"/>
            <a:ext cx="2020186" cy="2457319"/>
          </a:xfrm>
          <a:prstGeom prst="rect">
            <a:avLst/>
          </a:prstGeom>
        </p:spPr>
      </p:pic>
      <p:pic>
        <p:nvPicPr>
          <p:cNvPr id="11" name="Content Placeholder 4" descr="A screenshot of a video game&#10;&#10;Description automatically generated with medium confidence">
            <a:extLst>
              <a:ext uri="{FF2B5EF4-FFF2-40B4-BE49-F238E27FC236}">
                <a16:creationId xmlns:a16="http://schemas.microsoft.com/office/drawing/2014/main" id="{B3534151-B904-4988-857D-A8A774C9933A}"/>
              </a:ext>
            </a:extLst>
          </p:cNvPr>
          <p:cNvPicPr>
            <a:picLocks noChangeAspect="1"/>
          </p:cNvPicPr>
          <p:nvPr/>
        </p:nvPicPr>
        <p:blipFill rotWithShape="1">
          <a:blip r:embed="rId4">
            <a:extLst>
              <a:ext uri="{28A0092B-C50C-407E-A947-70E740481C1C}">
                <a14:useLocalDpi xmlns:a14="http://schemas.microsoft.com/office/drawing/2010/main" val="0"/>
              </a:ext>
            </a:extLst>
          </a:blip>
          <a:srcRect l="59102" t="30738" b="19170"/>
          <a:stretch/>
        </p:blipFill>
        <p:spPr>
          <a:xfrm>
            <a:off x="9533489" y="-39470"/>
            <a:ext cx="2557499" cy="2349333"/>
          </a:xfrm>
          <a:prstGeom prst="rect">
            <a:avLst/>
          </a:prstGeom>
        </p:spPr>
      </p:pic>
      <p:pic>
        <p:nvPicPr>
          <p:cNvPr id="12" name="Content Placeholder 4" descr="Surface chart&#10;&#10;Description automatically generated">
            <a:extLst>
              <a:ext uri="{FF2B5EF4-FFF2-40B4-BE49-F238E27FC236}">
                <a16:creationId xmlns:a16="http://schemas.microsoft.com/office/drawing/2014/main" id="{C0C6F0DB-81A7-4BBD-BA0C-728C274917E9}"/>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642" t="25241" r="58933" b="21978"/>
          <a:stretch/>
        </p:blipFill>
        <p:spPr>
          <a:xfrm>
            <a:off x="101012" y="2368431"/>
            <a:ext cx="2345401" cy="2296633"/>
          </a:xfrm>
        </p:spPr>
      </p:pic>
      <p:pic>
        <p:nvPicPr>
          <p:cNvPr id="13" name="Content Placeholder 4" descr="Surface chart&#10;&#10;Description automatically generated">
            <a:extLst>
              <a:ext uri="{FF2B5EF4-FFF2-40B4-BE49-F238E27FC236}">
                <a16:creationId xmlns:a16="http://schemas.microsoft.com/office/drawing/2014/main" id="{31CA66AD-A408-4FD1-8F86-F5AF69D1DF6F}"/>
              </a:ext>
            </a:extLst>
          </p:cNvPr>
          <p:cNvPicPr>
            <a:picLocks noChangeAspect="1"/>
          </p:cNvPicPr>
          <p:nvPr/>
        </p:nvPicPr>
        <p:blipFill rotWithShape="1">
          <a:blip r:embed="rId5">
            <a:extLst>
              <a:ext uri="{28A0092B-C50C-407E-A947-70E740481C1C}">
                <a14:useLocalDpi xmlns:a14="http://schemas.microsoft.com/office/drawing/2010/main" val="0"/>
              </a:ext>
            </a:extLst>
          </a:blip>
          <a:srcRect l="56842" t="23694" r="1863" b="21977"/>
          <a:stretch/>
        </p:blipFill>
        <p:spPr>
          <a:xfrm>
            <a:off x="4484163" y="-56652"/>
            <a:ext cx="2462360" cy="2429577"/>
          </a:xfrm>
          <a:prstGeom prst="rect">
            <a:avLst/>
          </a:prstGeom>
        </p:spPr>
      </p:pic>
      <p:pic>
        <p:nvPicPr>
          <p:cNvPr id="14" name="Content Placeholder 4" descr="Surface chart&#10;&#10;Description automatically generated">
            <a:extLst>
              <a:ext uri="{FF2B5EF4-FFF2-40B4-BE49-F238E27FC236}">
                <a16:creationId xmlns:a16="http://schemas.microsoft.com/office/drawing/2014/main" id="{E5DE00DB-BD9B-456A-9822-C911AAA051FA}"/>
              </a:ext>
            </a:extLst>
          </p:cNvPr>
          <p:cNvPicPr>
            <a:picLocks noChangeAspect="1"/>
          </p:cNvPicPr>
          <p:nvPr/>
        </p:nvPicPr>
        <p:blipFill rotWithShape="1">
          <a:blip r:embed="rId5">
            <a:extLst>
              <a:ext uri="{28A0092B-C50C-407E-A947-70E740481C1C}">
                <a14:useLocalDpi xmlns:a14="http://schemas.microsoft.com/office/drawing/2010/main" val="0"/>
              </a:ext>
            </a:extLst>
          </a:blip>
          <a:srcRect l="642" t="25241" r="57513" b="21978"/>
          <a:stretch/>
        </p:blipFill>
        <p:spPr>
          <a:xfrm>
            <a:off x="2056959" y="-61931"/>
            <a:ext cx="2573883" cy="2434857"/>
          </a:xfrm>
          <a:prstGeom prst="rect">
            <a:avLst/>
          </a:prstGeom>
        </p:spPr>
      </p:pic>
      <p:pic>
        <p:nvPicPr>
          <p:cNvPr id="15" name="Content Placeholder 4" descr="A screenshot of a video game&#10;&#10;Description automatically generated with medium confidence">
            <a:extLst>
              <a:ext uri="{FF2B5EF4-FFF2-40B4-BE49-F238E27FC236}">
                <a16:creationId xmlns:a16="http://schemas.microsoft.com/office/drawing/2014/main" id="{AA3FC534-AF2C-4310-A0B3-047F068CEDD5}"/>
              </a:ext>
            </a:extLst>
          </p:cNvPr>
          <p:cNvPicPr>
            <a:picLocks noChangeAspect="1"/>
          </p:cNvPicPr>
          <p:nvPr/>
        </p:nvPicPr>
        <p:blipFill rotWithShape="1">
          <a:blip r:embed="rId4">
            <a:extLst>
              <a:ext uri="{28A0092B-C50C-407E-A947-70E740481C1C}">
                <a14:useLocalDpi xmlns:a14="http://schemas.microsoft.com/office/drawing/2010/main" val="0"/>
              </a:ext>
            </a:extLst>
          </a:blip>
          <a:srcRect l="1741" t="31838" r="56414" b="18642"/>
          <a:stretch/>
        </p:blipFill>
        <p:spPr>
          <a:xfrm>
            <a:off x="6946523" y="-7939"/>
            <a:ext cx="2646958" cy="2349333"/>
          </a:xfrm>
          <a:prstGeom prst="rect">
            <a:avLst/>
          </a:prstGeom>
        </p:spPr>
      </p:pic>
      <p:pic>
        <p:nvPicPr>
          <p:cNvPr id="16" name="Content Placeholder 8" descr="A picture containing text&#10;&#10;Description automatically generated">
            <a:extLst>
              <a:ext uri="{FF2B5EF4-FFF2-40B4-BE49-F238E27FC236}">
                <a16:creationId xmlns:a16="http://schemas.microsoft.com/office/drawing/2014/main" id="{0D6BC74D-ECBD-4916-B871-FAC83C7E985E}"/>
              </a:ext>
            </a:extLst>
          </p:cNvPr>
          <p:cNvPicPr>
            <a:picLocks noChangeAspect="1"/>
          </p:cNvPicPr>
          <p:nvPr/>
        </p:nvPicPr>
        <p:blipFill rotWithShape="1">
          <a:blip r:embed="rId2">
            <a:extLst>
              <a:ext uri="{28A0092B-C50C-407E-A947-70E740481C1C}">
                <a14:useLocalDpi xmlns:a14="http://schemas.microsoft.com/office/drawing/2010/main" val="0"/>
              </a:ext>
            </a:extLst>
          </a:blip>
          <a:srcRect l="58163" t="30870" r="259" b="21576"/>
          <a:stretch/>
        </p:blipFill>
        <p:spPr>
          <a:xfrm>
            <a:off x="7311264" y="2326121"/>
            <a:ext cx="2813020" cy="2413018"/>
          </a:xfrm>
          <a:prstGeom prst="rect">
            <a:avLst/>
          </a:prstGeom>
        </p:spPr>
      </p:pic>
      <p:sp>
        <p:nvSpPr>
          <p:cNvPr id="3" name="TextBox 2">
            <a:extLst>
              <a:ext uri="{FF2B5EF4-FFF2-40B4-BE49-F238E27FC236}">
                <a16:creationId xmlns:a16="http://schemas.microsoft.com/office/drawing/2014/main" id="{09E5A43D-82D2-4257-9C62-76B6895561EF}"/>
              </a:ext>
            </a:extLst>
          </p:cNvPr>
          <p:cNvSpPr txBox="1"/>
          <p:nvPr/>
        </p:nvSpPr>
        <p:spPr>
          <a:xfrm>
            <a:off x="0" y="5171440"/>
            <a:ext cx="12192000" cy="1200329"/>
          </a:xfrm>
          <a:prstGeom prst="rect">
            <a:avLst/>
          </a:prstGeom>
          <a:noFill/>
        </p:spPr>
        <p:txBody>
          <a:bodyPr wrap="square" rtlCol="0">
            <a:spAutoFit/>
          </a:bodyPr>
          <a:lstStyle/>
          <a:p>
            <a:r>
              <a:rPr lang="en-US" sz="3600" b="1" dirty="0"/>
              <a:t>This patient has an abscess on #13 and is scheduled to see a dentist. She came in due to a lump she found in her left breast. </a:t>
            </a:r>
          </a:p>
        </p:txBody>
      </p:sp>
      <p:pic>
        <p:nvPicPr>
          <p:cNvPr id="17" name="Content Placeholder 4" descr="Surface chart&#10;&#10;Description automatically generated">
            <a:extLst>
              <a:ext uri="{FF2B5EF4-FFF2-40B4-BE49-F238E27FC236}">
                <a16:creationId xmlns:a16="http://schemas.microsoft.com/office/drawing/2014/main" id="{2037F7B4-6B5F-4AE6-8C98-C4AD479C3C48}"/>
              </a:ext>
            </a:extLst>
          </p:cNvPr>
          <p:cNvPicPr>
            <a:picLocks noChangeAspect="1"/>
          </p:cNvPicPr>
          <p:nvPr/>
        </p:nvPicPr>
        <p:blipFill rotWithShape="1">
          <a:blip r:embed="rId5">
            <a:extLst>
              <a:ext uri="{28A0092B-C50C-407E-A947-70E740481C1C}">
                <a14:useLocalDpi xmlns:a14="http://schemas.microsoft.com/office/drawing/2010/main" val="0"/>
              </a:ext>
            </a:extLst>
          </a:blip>
          <a:srcRect l="55696" t="23989" r="1862" b="21978"/>
          <a:stretch/>
        </p:blipFill>
        <p:spPr>
          <a:xfrm>
            <a:off x="1982233" y="2350080"/>
            <a:ext cx="2462360" cy="2351074"/>
          </a:xfrm>
          <a:prstGeom prst="rect">
            <a:avLst/>
          </a:prstGeom>
        </p:spPr>
      </p:pic>
    </p:spTree>
    <p:extLst>
      <p:ext uri="{BB962C8B-B14F-4D97-AF65-F5344CB8AC3E}">
        <p14:creationId xmlns:p14="http://schemas.microsoft.com/office/powerpoint/2010/main" val="9732831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5BD2B-AC3C-4FB9-BD33-7213F80C9E7A}"/>
              </a:ext>
            </a:extLst>
          </p:cNvPr>
          <p:cNvSpPr>
            <a:spLocks noGrp="1"/>
          </p:cNvSpPr>
          <p:nvPr>
            <p:ph type="title"/>
          </p:nvPr>
        </p:nvSpPr>
        <p:spPr>
          <a:xfrm>
            <a:off x="662152" y="365125"/>
            <a:ext cx="10691648" cy="1325563"/>
          </a:xfrm>
        </p:spPr>
        <p:txBody>
          <a:bodyPr/>
          <a:lstStyle/>
          <a:p>
            <a:r>
              <a:rPr lang="en-US" b="1" dirty="0"/>
              <a:t>Anterior Mandibular, Both Ears, Gynecomastia</a:t>
            </a:r>
          </a:p>
        </p:txBody>
      </p:sp>
      <p:pic>
        <p:nvPicPr>
          <p:cNvPr id="5" name="Content Placeholder 4" descr="A picture containing text&#10;&#10;Description automatically generated">
            <a:extLst>
              <a:ext uri="{FF2B5EF4-FFF2-40B4-BE49-F238E27FC236}">
                <a16:creationId xmlns:a16="http://schemas.microsoft.com/office/drawing/2014/main" id="{2ED8A338-D345-490B-9AFB-328BADC7B91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7925" t="8623" r="5614" b="1700"/>
          <a:stretch/>
        </p:blipFill>
        <p:spPr>
          <a:xfrm rot="16200000">
            <a:off x="2266412" y="-662057"/>
            <a:ext cx="1988601" cy="6521425"/>
          </a:xfrm>
        </p:spPr>
      </p:pic>
      <p:pic>
        <p:nvPicPr>
          <p:cNvPr id="6" name="Content Placeholder 4" descr="A picture containing text&#10;&#10;Description automatically generated">
            <a:extLst>
              <a:ext uri="{FF2B5EF4-FFF2-40B4-BE49-F238E27FC236}">
                <a16:creationId xmlns:a16="http://schemas.microsoft.com/office/drawing/2014/main" id="{7A471303-8848-4DFA-996D-EA3AE4175BE2}"/>
              </a:ext>
            </a:extLst>
          </p:cNvPr>
          <p:cNvPicPr>
            <a:picLocks noChangeAspect="1"/>
          </p:cNvPicPr>
          <p:nvPr/>
        </p:nvPicPr>
        <p:blipFill rotWithShape="1">
          <a:blip r:embed="rId2">
            <a:extLst>
              <a:ext uri="{28A0092B-C50C-407E-A947-70E740481C1C}">
                <a14:useLocalDpi xmlns:a14="http://schemas.microsoft.com/office/drawing/2010/main" val="0"/>
              </a:ext>
            </a:extLst>
          </a:blip>
          <a:srcRect l="8587" t="11199" r="50796"/>
          <a:stretch/>
        </p:blipFill>
        <p:spPr>
          <a:xfrm rot="16200000">
            <a:off x="8299310" y="-299734"/>
            <a:ext cx="1988602" cy="5796778"/>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C38820CC-BB0D-4668-8F17-AD36964F4314}"/>
              </a:ext>
            </a:extLst>
          </p:cNvPr>
          <p:cNvPicPr>
            <a:picLocks noChangeAspect="1"/>
          </p:cNvPicPr>
          <p:nvPr/>
        </p:nvPicPr>
        <p:blipFill rotWithShape="1">
          <a:blip r:embed="rId3">
            <a:extLst>
              <a:ext uri="{28A0092B-C50C-407E-A947-70E740481C1C}">
                <a14:useLocalDpi xmlns:a14="http://schemas.microsoft.com/office/drawing/2010/main" val="0"/>
              </a:ext>
            </a:extLst>
          </a:blip>
          <a:srcRect l="5245" t="18785" r="16204" b="7106"/>
          <a:stretch/>
        </p:blipFill>
        <p:spPr>
          <a:xfrm rot="16200000">
            <a:off x="3965034" y="3138386"/>
            <a:ext cx="3350701" cy="4214944"/>
          </a:xfrm>
          <a:prstGeom prst="rect">
            <a:avLst/>
          </a:prstGeom>
        </p:spPr>
      </p:pic>
    </p:spTree>
    <p:extLst>
      <p:ext uri="{BB962C8B-B14F-4D97-AF65-F5344CB8AC3E}">
        <p14:creationId xmlns:p14="http://schemas.microsoft.com/office/powerpoint/2010/main" val="26158432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1">
            <a:extLst>
              <a:ext uri="{FF2B5EF4-FFF2-40B4-BE49-F238E27FC236}">
                <a16:creationId xmlns:a16="http://schemas.microsoft.com/office/drawing/2014/main" id="{04BDA1F5-33CB-4217-A067-64C5036040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43" y="0"/>
            <a:ext cx="4668817" cy="350645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2">
            <a:extLst>
              <a:ext uri="{FF2B5EF4-FFF2-40B4-BE49-F238E27FC236}">
                <a16:creationId xmlns:a16="http://schemas.microsoft.com/office/drawing/2014/main" id="{F31B6CC9-FC7A-4D9F-A36B-DB85FF5E05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285" y="0"/>
            <a:ext cx="4695077" cy="352130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3">
            <a:extLst>
              <a:ext uri="{FF2B5EF4-FFF2-40B4-BE49-F238E27FC236}">
                <a16:creationId xmlns:a16="http://schemas.microsoft.com/office/drawing/2014/main" id="{433A87C8-B42E-44C1-A52F-690DC33595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305" y="3510617"/>
            <a:ext cx="4463177" cy="3347383"/>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4">
            <a:extLst>
              <a:ext uri="{FF2B5EF4-FFF2-40B4-BE49-F238E27FC236}">
                <a16:creationId xmlns:a16="http://schemas.microsoft.com/office/drawing/2014/main" id="{8DCDBEE5-D94C-4C15-BD3F-A5AC1F4B63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1637" y="3510617"/>
            <a:ext cx="4468725" cy="335154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5">
            <a:extLst>
              <a:ext uri="{FF2B5EF4-FFF2-40B4-BE49-F238E27FC236}">
                <a16:creationId xmlns:a16="http://schemas.microsoft.com/office/drawing/2014/main" id="{8C09FBFD-69F7-4F10-B92B-4EBBF8524B0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7">
            <a:extLst>
              <a:ext uri="{FF2B5EF4-FFF2-40B4-BE49-F238E27FC236}">
                <a16:creationId xmlns:a16="http://schemas.microsoft.com/office/drawing/2014/main" id="{1BEF5A69-3F5C-462D-863D-6F3A4F3A3480}"/>
              </a:ext>
            </a:extLst>
          </p:cNvPr>
          <p:cNvSpPr>
            <a:spLocks noChangeArrowheads="1"/>
          </p:cNvSpPr>
          <p:nvPr/>
        </p:nvSpPr>
        <p:spPr bwMode="auto">
          <a:xfrm>
            <a:off x="8437418" y="4274790"/>
            <a:ext cx="4143112"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October 2016 </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800" b="1" dirty="0">
                <a:latin typeface="Calibri" panose="020F0502020204030204" pitchFamily="34" charset="0"/>
                <a:ea typeface="Calibri" panose="020F0502020204030204" pitchFamily="34" charset="0"/>
                <a:cs typeface="Times New Roman" panose="02020603050405020304" pitchFamily="18" charset="0"/>
              </a:rPr>
              <a:t>1 year </a:t>
            </a:r>
            <a:r>
              <a:rPr kumimoji="0" lang="en-US" altLang="en-US" sz="2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After Extraction</a:t>
            </a:r>
            <a:endParaRPr kumimoji="0" lang="en-US" altLang="en-US" sz="2800" b="1" i="0" u="none" strike="noStrike" cap="none" normalizeH="0" baseline="0" dirty="0">
              <a:ln>
                <a:noFill/>
              </a:ln>
              <a:solidFill>
                <a:schemeClr val="tx1"/>
              </a:solidFill>
              <a:effectLst/>
              <a:latin typeface="Arial" panose="020B0604020202020204" pitchFamily="34" charset="0"/>
            </a:endParaRPr>
          </a:p>
        </p:txBody>
      </p:sp>
      <p:sp>
        <p:nvSpPr>
          <p:cNvPr id="13" name="TextBox 12">
            <a:extLst>
              <a:ext uri="{FF2B5EF4-FFF2-40B4-BE49-F238E27FC236}">
                <a16:creationId xmlns:a16="http://schemas.microsoft.com/office/drawing/2014/main" id="{2C6937D2-8E2A-4A4B-90E1-008775E44A27}"/>
              </a:ext>
            </a:extLst>
          </p:cNvPr>
          <p:cNvSpPr txBox="1"/>
          <p:nvPr/>
        </p:nvSpPr>
        <p:spPr>
          <a:xfrm>
            <a:off x="8304102" y="999768"/>
            <a:ext cx="4145073" cy="1815882"/>
          </a:xfrm>
          <a:prstGeom prst="rect">
            <a:avLst/>
          </a:prstGeom>
          <a:noFill/>
        </p:spPr>
        <p:txBody>
          <a:bodyPr wrap="square">
            <a:spAutoFit/>
          </a:bodyPr>
          <a:lstStyle/>
          <a:p>
            <a:r>
              <a:rPr kumimoji="0" lang="en-US" altLang="en-US"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#18 </a:t>
            </a:r>
            <a:r>
              <a:rPr lang="en-US" altLang="en-US" sz="2800" b="1" dirty="0">
                <a:latin typeface="Calibri" panose="020F0502020204030204" pitchFamily="34" charset="0"/>
                <a:ea typeface="Calibri" panose="020F0502020204030204" pitchFamily="34" charset="0"/>
                <a:cs typeface="Times New Roman" panose="02020603050405020304" pitchFamily="18" charset="0"/>
              </a:rPr>
              <a:t>abscess</a:t>
            </a:r>
            <a:r>
              <a:rPr kumimoji="0" lang="en-US" altLang="en-US" sz="2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p>
            <a:r>
              <a:rPr kumimoji="0" lang="en-US" altLang="en-US" sz="2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October 2015 </a:t>
            </a:r>
          </a:p>
          <a:p>
            <a:r>
              <a:rPr kumimoji="0" lang="en-US" altLang="en-US" sz="2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Image Taken </a:t>
            </a:r>
          </a:p>
          <a:p>
            <a:r>
              <a:rPr kumimoji="0" lang="en-US" altLang="en-US" sz="2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Prior </a:t>
            </a:r>
            <a:r>
              <a:rPr lang="en-US" altLang="en-US" sz="2800" b="1" dirty="0">
                <a:latin typeface="Calibri" panose="020F0502020204030204" pitchFamily="34" charset="0"/>
                <a:ea typeface="Calibri" panose="020F0502020204030204" pitchFamily="34" charset="0"/>
                <a:cs typeface="Times New Roman" panose="02020603050405020304" pitchFamily="18" charset="0"/>
              </a:rPr>
              <a:t>T</a:t>
            </a:r>
            <a:r>
              <a:rPr kumimoji="0" lang="en-US" altLang="en-US" sz="2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 Extraction</a:t>
            </a:r>
            <a:endParaRPr lang="en-US" sz="2800" b="1" dirty="0"/>
          </a:p>
        </p:txBody>
      </p:sp>
    </p:spTree>
    <p:extLst>
      <p:ext uri="{BB962C8B-B14F-4D97-AF65-F5344CB8AC3E}">
        <p14:creationId xmlns:p14="http://schemas.microsoft.com/office/powerpoint/2010/main" val="24795332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29" descr="Description: F:\Demo Phone\Sauluc.tif2010.09.09 11.16.02.tif">
            <a:extLst>
              <a:ext uri="{FF2B5EF4-FFF2-40B4-BE49-F238E27FC236}">
                <a16:creationId xmlns:a16="http://schemas.microsoft.com/office/drawing/2014/main" id="{8863A20F-2C72-4BBF-B4A5-64863ACA75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95" y="-33364"/>
            <a:ext cx="3158984" cy="2369238"/>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30" descr="Description: F:\Demo Phone\Sauluc.tif2010.09.09 11.18.39.tif">
            <a:extLst>
              <a:ext uri="{FF2B5EF4-FFF2-40B4-BE49-F238E27FC236}">
                <a16:creationId xmlns:a16="http://schemas.microsoft.com/office/drawing/2014/main" id="{50506D4E-4D76-475C-9444-D1794CD691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8070" y="2392"/>
            <a:ext cx="3111310" cy="23334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31" descr="Description: F:\Demo Phone\Sauluc.tif2010.09.09 11.22.04.tif">
            <a:extLst>
              <a:ext uri="{FF2B5EF4-FFF2-40B4-BE49-F238E27FC236}">
                <a16:creationId xmlns:a16="http://schemas.microsoft.com/office/drawing/2014/main" id="{043C006C-E674-41A5-9FA0-D44637A9F1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9380" y="0"/>
            <a:ext cx="3111310" cy="234061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33" descr="Description: F:\Demo Phone\Sauluc.tif2010.09.09 11.37.36.tif">
            <a:extLst>
              <a:ext uri="{FF2B5EF4-FFF2-40B4-BE49-F238E27FC236}">
                <a16:creationId xmlns:a16="http://schemas.microsoft.com/office/drawing/2014/main" id="{81BB5E24-C9E6-4F40-A785-B599280265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80690" y="0"/>
            <a:ext cx="3111310" cy="23358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34" descr="Description: F:\Demo Phone\Sauluc.tif2010.09.09 11.38.53.tif">
            <a:extLst>
              <a:ext uri="{FF2B5EF4-FFF2-40B4-BE49-F238E27FC236}">
                <a16:creationId xmlns:a16="http://schemas.microsoft.com/office/drawing/2014/main" id="{DB3DB3D8-169D-4129-B087-2F4A271DF8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807" y="3149344"/>
            <a:ext cx="3236700" cy="247778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5" descr="Description: F:\Demo Phone\Sauluc.tif2010.09.09 11.40.47.tif">
            <a:extLst>
              <a:ext uri="{FF2B5EF4-FFF2-40B4-BE49-F238E27FC236}">
                <a16:creationId xmlns:a16="http://schemas.microsoft.com/office/drawing/2014/main" id="{9C3AC35D-B8C7-47E1-A38D-56B5F1666D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0893" y="3122755"/>
            <a:ext cx="3335823" cy="250437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36" descr="Description: F:\Demo Phone\Sauluc.tif2010.09.09 11.44.55.tif">
            <a:extLst>
              <a:ext uri="{FF2B5EF4-FFF2-40B4-BE49-F238E27FC236}">
                <a16:creationId xmlns:a16="http://schemas.microsoft.com/office/drawing/2014/main" id="{02EF93C6-DCC1-43F3-99C1-9D6BF7C1F03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84700" y="3141538"/>
            <a:ext cx="3339163" cy="2504372"/>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37" descr="Description: F:\Demo Phone\Sauluc.tif2010.09.09 11.49.00.tif">
            <a:extLst>
              <a:ext uri="{FF2B5EF4-FFF2-40B4-BE49-F238E27FC236}">
                <a16:creationId xmlns:a16="http://schemas.microsoft.com/office/drawing/2014/main" id="{08D0B69C-FC14-4CF5-9D95-41A2E89F00F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69680" y="3134470"/>
            <a:ext cx="3300425" cy="24777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9">
            <a:extLst>
              <a:ext uri="{FF2B5EF4-FFF2-40B4-BE49-F238E27FC236}">
                <a16:creationId xmlns:a16="http://schemas.microsoft.com/office/drawing/2014/main" id="{A9AD5E8F-D108-4B95-B909-0F495481FC06}"/>
              </a:ext>
            </a:extLst>
          </p:cNvPr>
          <p:cNvSpPr>
            <a:spLocks noChangeArrowheads="1"/>
          </p:cNvSpPr>
          <p:nvPr/>
        </p:nvSpPr>
        <p:spPr bwMode="auto">
          <a:xfrm>
            <a:off x="124691" y="-635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10">
            <a:extLst>
              <a:ext uri="{FF2B5EF4-FFF2-40B4-BE49-F238E27FC236}">
                <a16:creationId xmlns:a16="http://schemas.microsoft.com/office/drawing/2014/main" id="{793DF002-95DC-480F-A8BB-7B86B94D5F1E}"/>
              </a:ext>
            </a:extLst>
          </p:cNvPr>
          <p:cNvSpPr>
            <a:spLocks noChangeArrowheads="1"/>
          </p:cNvSpPr>
          <p:nvPr/>
        </p:nvSpPr>
        <p:spPr bwMode="auto">
          <a:xfrm>
            <a:off x="124691" y="2070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11">
            <a:extLst>
              <a:ext uri="{FF2B5EF4-FFF2-40B4-BE49-F238E27FC236}">
                <a16:creationId xmlns:a16="http://schemas.microsoft.com/office/drawing/2014/main" id="{6EF12526-B014-45B4-A8D4-0D57A178BBD9}"/>
              </a:ext>
            </a:extLst>
          </p:cNvPr>
          <p:cNvSpPr>
            <a:spLocks noChangeArrowheads="1"/>
          </p:cNvSpPr>
          <p:nvPr/>
        </p:nvSpPr>
        <p:spPr bwMode="auto">
          <a:xfrm>
            <a:off x="124691" y="37465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12">
            <a:extLst>
              <a:ext uri="{FF2B5EF4-FFF2-40B4-BE49-F238E27FC236}">
                <a16:creationId xmlns:a16="http://schemas.microsoft.com/office/drawing/2014/main" id="{1D350663-B060-4D51-A654-D0DB7A7DF3E6}"/>
              </a:ext>
            </a:extLst>
          </p:cNvPr>
          <p:cNvSpPr>
            <a:spLocks noChangeArrowheads="1"/>
          </p:cNvSpPr>
          <p:nvPr/>
        </p:nvSpPr>
        <p:spPr bwMode="auto">
          <a:xfrm>
            <a:off x="124691" y="5308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13">
            <a:extLst>
              <a:ext uri="{FF2B5EF4-FFF2-40B4-BE49-F238E27FC236}">
                <a16:creationId xmlns:a16="http://schemas.microsoft.com/office/drawing/2014/main" id="{76BB6430-FD66-4D5D-A255-1A7E0569AF92}"/>
              </a:ext>
            </a:extLst>
          </p:cNvPr>
          <p:cNvSpPr>
            <a:spLocks noChangeArrowheads="1"/>
          </p:cNvSpPr>
          <p:nvPr/>
        </p:nvSpPr>
        <p:spPr bwMode="auto">
          <a:xfrm>
            <a:off x="2576945" y="2382429"/>
            <a:ext cx="961505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8620125" algn="l"/>
              </a:tabLst>
              <a:defRPr>
                <a:solidFill>
                  <a:schemeClr val="tx1"/>
                </a:solidFill>
                <a:latin typeface="Arial" panose="020B0604020202020204" pitchFamily="34" charset="0"/>
              </a:defRPr>
            </a:lvl1pPr>
            <a:lvl2pPr eaLnBrk="0" fontAlgn="base" hangingPunct="0">
              <a:spcBef>
                <a:spcPct val="0"/>
              </a:spcBef>
              <a:spcAft>
                <a:spcPct val="0"/>
              </a:spcAft>
              <a:tabLst>
                <a:tab pos="8620125" algn="l"/>
              </a:tabLst>
              <a:defRPr>
                <a:solidFill>
                  <a:schemeClr val="tx1"/>
                </a:solidFill>
                <a:latin typeface="Arial" panose="020B0604020202020204" pitchFamily="34" charset="0"/>
              </a:defRPr>
            </a:lvl2pPr>
            <a:lvl3pPr eaLnBrk="0" fontAlgn="base" hangingPunct="0">
              <a:spcBef>
                <a:spcPct val="0"/>
              </a:spcBef>
              <a:spcAft>
                <a:spcPct val="0"/>
              </a:spcAft>
              <a:tabLst>
                <a:tab pos="8620125" algn="l"/>
              </a:tabLst>
              <a:defRPr>
                <a:solidFill>
                  <a:schemeClr val="tx1"/>
                </a:solidFill>
                <a:latin typeface="Arial" panose="020B0604020202020204" pitchFamily="34" charset="0"/>
              </a:defRPr>
            </a:lvl3pPr>
            <a:lvl4pPr eaLnBrk="0" fontAlgn="base" hangingPunct="0">
              <a:spcBef>
                <a:spcPct val="0"/>
              </a:spcBef>
              <a:spcAft>
                <a:spcPct val="0"/>
              </a:spcAft>
              <a:tabLst>
                <a:tab pos="8620125" algn="l"/>
              </a:tabLst>
              <a:defRPr>
                <a:solidFill>
                  <a:schemeClr val="tx1"/>
                </a:solidFill>
                <a:latin typeface="Arial" panose="020B0604020202020204" pitchFamily="34" charset="0"/>
              </a:defRPr>
            </a:lvl4pPr>
            <a:lvl5pPr eaLnBrk="0" fontAlgn="base" hangingPunct="0">
              <a:spcBef>
                <a:spcPct val="0"/>
              </a:spcBef>
              <a:spcAft>
                <a:spcPct val="0"/>
              </a:spcAft>
              <a:tabLst>
                <a:tab pos="8620125" algn="l"/>
              </a:tabLst>
              <a:defRPr>
                <a:solidFill>
                  <a:schemeClr val="tx1"/>
                </a:solidFill>
                <a:latin typeface="Arial" panose="020B0604020202020204" pitchFamily="34" charset="0"/>
              </a:defRPr>
            </a:lvl5pPr>
            <a:lvl6pPr eaLnBrk="0" fontAlgn="base" hangingPunct="0">
              <a:spcBef>
                <a:spcPct val="0"/>
              </a:spcBef>
              <a:spcAft>
                <a:spcPct val="0"/>
              </a:spcAft>
              <a:tabLst>
                <a:tab pos="8620125" algn="l"/>
              </a:tabLst>
              <a:defRPr>
                <a:solidFill>
                  <a:schemeClr val="tx1"/>
                </a:solidFill>
                <a:latin typeface="Arial" panose="020B0604020202020204" pitchFamily="34" charset="0"/>
              </a:defRPr>
            </a:lvl6pPr>
            <a:lvl7pPr eaLnBrk="0" fontAlgn="base" hangingPunct="0">
              <a:spcBef>
                <a:spcPct val="0"/>
              </a:spcBef>
              <a:spcAft>
                <a:spcPct val="0"/>
              </a:spcAft>
              <a:tabLst>
                <a:tab pos="8620125" algn="l"/>
              </a:tabLst>
              <a:defRPr>
                <a:solidFill>
                  <a:schemeClr val="tx1"/>
                </a:solidFill>
                <a:latin typeface="Arial" panose="020B0604020202020204" pitchFamily="34" charset="0"/>
              </a:defRPr>
            </a:lvl7pPr>
            <a:lvl8pPr eaLnBrk="0" fontAlgn="base" hangingPunct="0">
              <a:spcBef>
                <a:spcPct val="0"/>
              </a:spcBef>
              <a:spcAft>
                <a:spcPct val="0"/>
              </a:spcAft>
              <a:tabLst>
                <a:tab pos="8620125" algn="l"/>
              </a:tabLst>
              <a:defRPr>
                <a:solidFill>
                  <a:schemeClr val="tx1"/>
                </a:solidFill>
                <a:latin typeface="Arial" panose="020B0604020202020204" pitchFamily="34" charset="0"/>
              </a:defRPr>
            </a:lvl8pPr>
            <a:lvl9pPr eaLnBrk="0" fontAlgn="base" hangingPunct="0">
              <a:spcBef>
                <a:spcPct val="0"/>
              </a:spcBef>
              <a:spcAft>
                <a:spcPct val="0"/>
              </a:spcAft>
              <a:tabLst>
                <a:tab pos="86201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8620125" algn="l"/>
              </a:tabLst>
            </a:pPr>
            <a:r>
              <a:rPr kumimoji="0" lang="en-US" altLang="en-US" sz="1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Talking on phone                After 5 min on phone               </a:t>
            </a:r>
            <a:r>
              <a:rPr kumimoji="0" lang="en-US" altLang="en-US"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 min</a:t>
            </a:r>
            <a:r>
              <a:rPr kumimoji="0" lang="en-US" altLang="en-US"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later close to Base</a:t>
            </a:r>
            <a:endParaRPr kumimoji="0" lang="en-US" altLang="en-US"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8620125" algn="l"/>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Rectangle 14">
            <a:extLst>
              <a:ext uri="{FF2B5EF4-FFF2-40B4-BE49-F238E27FC236}">
                <a16:creationId xmlns:a16="http://schemas.microsoft.com/office/drawing/2014/main" id="{8047E04C-D572-4980-BE55-84D0541BA507}"/>
              </a:ext>
            </a:extLst>
          </p:cNvPr>
          <p:cNvSpPr>
            <a:spLocks noChangeArrowheads="1"/>
          </p:cNvSpPr>
          <p:nvPr/>
        </p:nvSpPr>
        <p:spPr bwMode="auto">
          <a:xfrm>
            <a:off x="124691" y="84645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15">
            <a:extLst>
              <a:ext uri="{FF2B5EF4-FFF2-40B4-BE49-F238E27FC236}">
                <a16:creationId xmlns:a16="http://schemas.microsoft.com/office/drawing/2014/main" id="{378582D3-7F35-4A32-826F-906BEFCA815A}"/>
              </a:ext>
            </a:extLst>
          </p:cNvPr>
          <p:cNvSpPr>
            <a:spLocks noChangeArrowheads="1"/>
          </p:cNvSpPr>
          <p:nvPr/>
        </p:nvSpPr>
        <p:spPr bwMode="auto">
          <a:xfrm>
            <a:off x="124691" y="100520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Rectangle 16">
            <a:extLst>
              <a:ext uri="{FF2B5EF4-FFF2-40B4-BE49-F238E27FC236}">
                <a16:creationId xmlns:a16="http://schemas.microsoft.com/office/drawing/2014/main" id="{BA79CEE5-7042-4751-8DE1-1377A3CFC1C7}"/>
              </a:ext>
            </a:extLst>
          </p:cNvPr>
          <p:cNvSpPr>
            <a:spLocks noChangeArrowheads="1"/>
          </p:cNvSpPr>
          <p:nvPr/>
        </p:nvSpPr>
        <p:spPr bwMode="auto">
          <a:xfrm>
            <a:off x="124691" y="117665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17">
            <a:extLst>
              <a:ext uri="{FF2B5EF4-FFF2-40B4-BE49-F238E27FC236}">
                <a16:creationId xmlns:a16="http://schemas.microsoft.com/office/drawing/2014/main" id="{98C40BD3-8081-4001-B376-783B6EC457D0}"/>
              </a:ext>
            </a:extLst>
          </p:cNvPr>
          <p:cNvSpPr>
            <a:spLocks noChangeArrowheads="1"/>
          </p:cNvSpPr>
          <p:nvPr/>
        </p:nvSpPr>
        <p:spPr bwMode="auto">
          <a:xfrm>
            <a:off x="124691" y="13373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8620125" algn="l"/>
              </a:tabLst>
              <a:defRPr>
                <a:solidFill>
                  <a:schemeClr val="tx1"/>
                </a:solidFill>
                <a:latin typeface="Arial" panose="020B0604020202020204" pitchFamily="34" charset="0"/>
              </a:defRPr>
            </a:lvl1pPr>
            <a:lvl2pPr eaLnBrk="0" fontAlgn="base" hangingPunct="0">
              <a:spcBef>
                <a:spcPct val="0"/>
              </a:spcBef>
              <a:spcAft>
                <a:spcPct val="0"/>
              </a:spcAft>
              <a:tabLst>
                <a:tab pos="8620125" algn="l"/>
              </a:tabLst>
              <a:defRPr>
                <a:solidFill>
                  <a:schemeClr val="tx1"/>
                </a:solidFill>
                <a:latin typeface="Arial" panose="020B0604020202020204" pitchFamily="34" charset="0"/>
              </a:defRPr>
            </a:lvl2pPr>
            <a:lvl3pPr eaLnBrk="0" fontAlgn="base" hangingPunct="0">
              <a:spcBef>
                <a:spcPct val="0"/>
              </a:spcBef>
              <a:spcAft>
                <a:spcPct val="0"/>
              </a:spcAft>
              <a:tabLst>
                <a:tab pos="8620125" algn="l"/>
              </a:tabLst>
              <a:defRPr>
                <a:solidFill>
                  <a:schemeClr val="tx1"/>
                </a:solidFill>
                <a:latin typeface="Arial" panose="020B0604020202020204" pitchFamily="34" charset="0"/>
              </a:defRPr>
            </a:lvl3pPr>
            <a:lvl4pPr eaLnBrk="0" fontAlgn="base" hangingPunct="0">
              <a:spcBef>
                <a:spcPct val="0"/>
              </a:spcBef>
              <a:spcAft>
                <a:spcPct val="0"/>
              </a:spcAft>
              <a:tabLst>
                <a:tab pos="8620125" algn="l"/>
              </a:tabLst>
              <a:defRPr>
                <a:solidFill>
                  <a:schemeClr val="tx1"/>
                </a:solidFill>
                <a:latin typeface="Arial" panose="020B0604020202020204" pitchFamily="34" charset="0"/>
              </a:defRPr>
            </a:lvl4pPr>
            <a:lvl5pPr eaLnBrk="0" fontAlgn="base" hangingPunct="0">
              <a:spcBef>
                <a:spcPct val="0"/>
              </a:spcBef>
              <a:spcAft>
                <a:spcPct val="0"/>
              </a:spcAft>
              <a:tabLst>
                <a:tab pos="8620125" algn="l"/>
              </a:tabLst>
              <a:defRPr>
                <a:solidFill>
                  <a:schemeClr val="tx1"/>
                </a:solidFill>
                <a:latin typeface="Arial" panose="020B0604020202020204" pitchFamily="34" charset="0"/>
              </a:defRPr>
            </a:lvl5pPr>
            <a:lvl6pPr eaLnBrk="0" fontAlgn="base" hangingPunct="0">
              <a:spcBef>
                <a:spcPct val="0"/>
              </a:spcBef>
              <a:spcAft>
                <a:spcPct val="0"/>
              </a:spcAft>
              <a:tabLst>
                <a:tab pos="8620125" algn="l"/>
              </a:tabLst>
              <a:defRPr>
                <a:solidFill>
                  <a:schemeClr val="tx1"/>
                </a:solidFill>
                <a:latin typeface="Arial" panose="020B0604020202020204" pitchFamily="34" charset="0"/>
              </a:defRPr>
            </a:lvl6pPr>
            <a:lvl7pPr eaLnBrk="0" fontAlgn="base" hangingPunct="0">
              <a:spcBef>
                <a:spcPct val="0"/>
              </a:spcBef>
              <a:spcAft>
                <a:spcPct val="0"/>
              </a:spcAft>
              <a:tabLst>
                <a:tab pos="8620125" algn="l"/>
              </a:tabLst>
              <a:defRPr>
                <a:solidFill>
                  <a:schemeClr val="tx1"/>
                </a:solidFill>
                <a:latin typeface="Arial" panose="020B0604020202020204" pitchFamily="34" charset="0"/>
              </a:defRPr>
            </a:lvl7pPr>
            <a:lvl8pPr eaLnBrk="0" fontAlgn="base" hangingPunct="0">
              <a:spcBef>
                <a:spcPct val="0"/>
              </a:spcBef>
              <a:spcAft>
                <a:spcPct val="0"/>
              </a:spcAft>
              <a:tabLst>
                <a:tab pos="8620125" algn="l"/>
              </a:tabLst>
              <a:defRPr>
                <a:solidFill>
                  <a:schemeClr val="tx1"/>
                </a:solidFill>
                <a:latin typeface="Arial" panose="020B0604020202020204" pitchFamily="34" charset="0"/>
              </a:defRPr>
            </a:lvl8pPr>
            <a:lvl9pPr eaLnBrk="0" fontAlgn="base" hangingPunct="0">
              <a:spcBef>
                <a:spcPct val="0"/>
              </a:spcBef>
              <a:spcAft>
                <a:spcPct val="0"/>
              </a:spcAft>
              <a:tabLst>
                <a:tab pos="86201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8620125" algn="l"/>
              </a:tabLst>
            </a:pPr>
            <a:r>
              <a:rPr kumimoji="0" lang="en-US" altLang="en-US" sz="1800"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Baseline                          Talking on phone           5min later                          3 min later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 name="TextBox 21">
            <a:extLst>
              <a:ext uri="{FF2B5EF4-FFF2-40B4-BE49-F238E27FC236}">
                <a16:creationId xmlns:a16="http://schemas.microsoft.com/office/drawing/2014/main" id="{519B2172-5192-43DF-88A1-3E8D35C2D9D6}"/>
              </a:ext>
            </a:extLst>
          </p:cNvPr>
          <p:cNvSpPr txBox="1"/>
          <p:nvPr/>
        </p:nvSpPr>
        <p:spPr>
          <a:xfrm>
            <a:off x="1023652" y="2432338"/>
            <a:ext cx="1155469" cy="369332"/>
          </a:xfrm>
          <a:prstGeom prst="rect">
            <a:avLst/>
          </a:prstGeom>
          <a:noFill/>
        </p:spPr>
        <p:txBody>
          <a:bodyPr wrap="square">
            <a:spAutoFit/>
          </a:bodyPr>
          <a:lstStyle/>
          <a:p>
            <a:r>
              <a:rPr kumimoji="0" lang="en-US" altLang="en-US" sz="18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Baseline</a:t>
            </a:r>
            <a:endParaRPr lang="en-US" dirty="0"/>
          </a:p>
        </p:txBody>
      </p:sp>
      <p:sp>
        <p:nvSpPr>
          <p:cNvPr id="14" name="TextBox 13">
            <a:extLst>
              <a:ext uri="{FF2B5EF4-FFF2-40B4-BE49-F238E27FC236}">
                <a16:creationId xmlns:a16="http://schemas.microsoft.com/office/drawing/2014/main" id="{6D99556D-C95A-4F09-A875-7B8FE149235E}"/>
              </a:ext>
            </a:extLst>
          </p:cNvPr>
          <p:cNvSpPr txBox="1"/>
          <p:nvPr/>
        </p:nvSpPr>
        <p:spPr>
          <a:xfrm>
            <a:off x="373710" y="5860111"/>
            <a:ext cx="11632759" cy="646331"/>
          </a:xfrm>
          <a:prstGeom prst="rect">
            <a:avLst/>
          </a:prstGeom>
          <a:noFill/>
        </p:spPr>
        <p:txBody>
          <a:bodyPr wrap="square" rtlCol="0">
            <a:spAutoFit/>
          </a:bodyPr>
          <a:lstStyle/>
          <a:p>
            <a:r>
              <a:rPr lang="en-US" dirty="0"/>
              <a:t>Baseline                             Talking on phone                          5 minutes of talking on phone                           </a:t>
            </a:r>
            <a:r>
              <a:rPr lang="en-US" b="1" dirty="0"/>
              <a:t>3 min </a:t>
            </a:r>
            <a:r>
              <a:rPr lang="en-US" dirty="0"/>
              <a:t>later </a:t>
            </a:r>
          </a:p>
          <a:p>
            <a:r>
              <a:rPr lang="en-US" dirty="0"/>
              <a:t>                                                                                                               w/emf protector                                       close to base</a:t>
            </a:r>
          </a:p>
        </p:txBody>
      </p:sp>
    </p:spTree>
    <p:extLst>
      <p:ext uri="{BB962C8B-B14F-4D97-AF65-F5344CB8AC3E}">
        <p14:creationId xmlns:p14="http://schemas.microsoft.com/office/powerpoint/2010/main" val="37170166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807F8C-7E9A-4D2B-AAE2-C07D874CF9E4}"/>
              </a:ext>
            </a:extLst>
          </p:cNvPr>
          <p:cNvSpPr>
            <a:spLocks noGrp="1"/>
          </p:cNvSpPr>
          <p:nvPr>
            <p:ph idx="1"/>
          </p:nvPr>
        </p:nvSpPr>
        <p:spPr>
          <a:xfrm>
            <a:off x="6419267" y="262074"/>
            <a:ext cx="5507691" cy="6774829"/>
          </a:xfrm>
        </p:spPr>
        <p:txBody>
          <a:bodyPr>
            <a:normAutofit/>
          </a:bodyPr>
          <a:lstStyle/>
          <a:p>
            <a:pPr marL="0" indent="0">
              <a:buNone/>
            </a:pPr>
            <a:r>
              <a:rPr lang="en-US" sz="2000" b="1" dirty="0">
                <a:latin typeface="Times New Roman" panose="02020603050405020304" pitchFamily="18" charset="0"/>
                <a:ea typeface="Times New Roman" panose="02020603050405020304" pitchFamily="18" charset="0"/>
              </a:rPr>
              <a:t>Chief Complaint : T</a:t>
            </a:r>
            <a:r>
              <a:rPr lang="en-US" sz="2000" b="1" dirty="0">
                <a:effectLst/>
                <a:latin typeface="Times New Roman" panose="02020603050405020304" pitchFamily="18" charset="0"/>
                <a:ea typeface="Times New Roman" panose="02020603050405020304" pitchFamily="18" charset="0"/>
              </a:rPr>
              <a:t>rigeminal Neuralgia </a:t>
            </a:r>
            <a:r>
              <a:rPr lang="en-US" sz="2000" b="1" dirty="0">
                <a:latin typeface="Times New Roman" panose="02020603050405020304" pitchFamily="18" charset="0"/>
                <a:ea typeface="Times New Roman" panose="02020603050405020304" pitchFamily="18" charset="0"/>
              </a:rPr>
              <a:t>U</a:t>
            </a:r>
            <a:r>
              <a:rPr lang="en-US" sz="2000" b="1" dirty="0">
                <a:effectLst/>
                <a:latin typeface="Times New Roman" panose="02020603050405020304" pitchFamily="18" charset="0"/>
                <a:ea typeface="Times New Roman" panose="02020603050405020304" pitchFamily="18" charset="0"/>
              </a:rPr>
              <a:t>pper </a:t>
            </a:r>
            <a:r>
              <a:rPr lang="en-US" sz="2000" b="1" dirty="0">
                <a:latin typeface="Times New Roman" panose="02020603050405020304" pitchFamily="18" charset="0"/>
                <a:ea typeface="Times New Roman" panose="02020603050405020304" pitchFamily="18" charset="0"/>
              </a:rPr>
              <a:t>L</a:t>
            </a:r>
            <a:r>
              <a:rPr lang="en-US" sz="2000" b="1" dirty="0">
                <a:effectLst/>
                <a:latin typeface="Times New Roman" panose="02020603050405020304" pitchFamily="18" charset="0"/>
                <a:ea typeface="Times New Roman" panose="02020603050405020304" pitchFamily="18" charset="0"/>
              </a:rPr>
              <a:t>eft </a:t>
            </a:r>
            <a:r>
              <a:rPr lang="en-US" sz="2000" b="1" dirty="0">
                <a:latin typeface="Times New Roman" panose="02020603050405020304" pitchFamily="18" charset="0"/>
                <a:ea typeface="Times New Roman" panose="02020603050405020304" pitchFamily="18" charset="0"/>
              </a:rPr>
              <a:t>F</a:t>
            </a:r>
            <a:r>
              <a:rPr lang="en-US" sz="2000" b="1" dirty="0">
                <a:effectLst/>
                <a:latin typeface="Times New Roman" panose="02020603050405020304" pitchFamily="18" charset="0"/>
                <a:ea typeface="Times New Roman" panose="02020603050405020304" pitchFamily="18" charset="0"/>
              </a:rPr>
              <a:t>ace. </a:t>
            </a:r>
          </a:p>
          <a:p>
            <a:pPr marL="0" indent="0">
              <a:buNone/>
            </a:pPr>
            <a:r>
              <a:rPr lang="en-US" sz="2000" dirty="0">
                <a:latin typeface="Times New Roman" panose="02020603050405020304" pitchFamily="18" charset="0"/>
                <a:ea typeface="Times New Roman" panose="02020603050405020304" pitchFamily="18" charset="0"/>
              </a:rPr>
              <a:t>C</a:t>
            </a:r>
            <a:r>
              <a:rPr lang="en-US" sz="2000" dirty="0">
                <a:effectLst/>
                <a:latin typeface="Times New Roman" panose="02020603050405020304" pitchFamily="18" charset="0"/>
                <a:ea typeface="Times New Roman" panose="02020603050405020304" pitchFamily="18" charset="0"/>
              </a:rPr>
              <a:t>onsidering surgery to </a:t>
            </a:r>
            <a:r>
              <a:rPr lang="en-US" sz="2000" dirty="0">
                <a:latin typeface="Times New Roman" panose="02020603050405020304" pitchFamily="18" charset="0"/>
                <a:ea typeface="Times New Roman" panose="02020603050405020304" pitchFamily="18" charset="0"/>
              </a:rPr>
              <a:t>cut</a:t>
            </a:r>
            <a:r>
              <a:rPr lang="en-US" sz="2000" dirty="0">
                <a:effectLst/>
                <a:latin typeface="Times New Roman" panose="02020603050405020304" pitchFamily="18" charset="0"/>
                <a:ea typeface="Times New Roman" panose="02020603050405020304" pitchFamily="18" charset="0"/>
              </a:rPr>
              <a:t> all nerves to his face. </a:t>
            </a:r>
          </a:p>
          <a:p>
            <a:pPr marL="0" indent="0">
              <a:buNone/>
            </a:pPr>
            <a:r>
              <a:rPr lang="en-US" sz="2000" dirty="0">
                <a:effectLst/>
                <a:latin typeface="Times New Roman" panose="02020603050405020304" pitchFamily="18" charset="0"/>
                <a:ea typeface="Times New Roman" panose="02020603050405020304" pitchFamily="18" charset="0"/>
              </a:rPr>
              <a:t>Thermal imaging was done adjunctive to meridian stress assessment. </a:t>
            </a:r>
          </a:p>
          <a:p>
            <a:pPr marL="0" indent="0">
              <a:buNone/>
            </a:pPr>
            <a:r>
              <a:rPr lang="en-US" sz="2000" dirty="0">
                <a:latin typeface="Times New Roman" panose="02020603050405020304" pitchFamily="18" charset="0"/>
                <a:ea typeface="Times New Roman" panose="02020603050405020304" pitchFamily="18" charset="0"/>
              </a:rPr>
              <a:t>D</a:t>
            </a:r>
            <a:r>
              <a:rPr lang="en-US" sz="2000" dirty="0">
                <a:effectLst/>
                <a:latin typeface="Times New Roman" panose="02020603050405020304" pitchFamily="18" charset="0"/>
                <a:ea typeface="Times New Roman" panose="02020603050405020304" pitchFamily="18" charset="0"/>
              </a:rPr>
              <a:t>ental foci tooth #11 Neural Therapy in area.</a:t>
            </a:r>
          </a:p>
          <a:p>
            <a:pPr marL="0" indent="0">
              <a:buNone/>
            </a:pPr>
            <a:r>
              <a:rPr lang="en-US" sz="2000" dirty="0">
                <a:latin typeface="Times New Roman" panose="02020603050405020304" pitchFamily="18" charset="0"/>
                <a:ea typeface="Times New Roman" panose="02020603050405020304" pitchFamily="18" charset="0"/>
              </a:rPr>
              <a:t>Tooth #11 is a root canal tooth that had re-infected but the patient has no symptoms. </a:t>
            </a:r>
          </a:p>
          <a:p>
            <a:pPr marL="0" indent="0">
              <a:buNone/>
            </a:pPr>
            <a:r>
              <a:rPr lang="en-US" sz="2000" dirty="0">
                <a:effectLst/>
                <a:latin typeface="Times New Roman" panose="02020603050405020304" pitchFamily="18" charset="0"/>
                <a:ea typeface="Times New Roman" panose="02020603050405020304" pitchFamily="18" charset="0"/>
              </a:rPr>
              <a:t>3 minutes after NT, the patient was re-imaged. </a:t>
            </a:r>
            <a:r>
              <a:rPr lang="en-US" sz="2000" b="1" dirty="0">
                <a:effectLst/>
                <a:latin typeface="Times New Roman" panose="02020603050405020304" pitchFamily="18" charset="0"/>
                <a:ea typeface="Times New Roman" panose="02020603050405020304" pitchFamily="18" charset="0"/>
              </a:rPr>
              <a:t>Pain was GONE!</a:t>
            </a:r>
          </a:p>
          <a:p>
            <a:pPr marL="0" indent="0">
              <a:buNone/>
            </a:pPr>
            <a:r>
              <a:rPr lang="en-US" sz="2000" dirty="0">
                <a:effectLst/>
                <a:latin typeface="Times New Roman" panose="02020603050405020304" pitchFamily="18" charset="0"/>
                <a:ea typeface="Times New Roman" panose="02020603050405020304" pitchFamily="18" charset="0"/>
              </a:rPr>
              <a:t>Having this good response from the neural therapy allows the oral surgeon, or in this case his oral pathologist, watch the sympathetic response of his autonomic nervous system’s reaction to this tooth. </a:t>
            </a:r>
          </a:p>
          <a:p>
            <a:pPr marL="0" indent="0">
              <a:buNone/>
            </a:pPr>
            <a:r>
              <a:rPr lang="en-US" sz="2000" dirty="0">
                <a:effectLst/>
                <a:latin typeface="Times New Roman" panose="02020603050405020304" pitchFamily="18" charset="0"/>
                <a:ea typeface="Times New Roman" panose="02020603050405020304" pitchFamily="18" charset="0"/>
              </a:rPr>
              <a:t>Not all problem areas are warm. Root canal teeth are dead and therefore they may image cooler. Areas where teeth have been extracted but have poor circulation of blood, called “Jawbone ischemia” are also cooler. </a:t>
            </a:r>
            <a:endParaRPr lang="en-US" sz="2000" dirty="0"/>
          </a:p>
        </p:txBody>
      </p:sp>
      <p:pic>
        <p:nvPicPr>
          <p:cNvPr id="2050" name="Picture 2">
            <a:extLst>
              <a:ext uri="{FF2B5EF4-FFF2-40B4-BE49-F238E27FC236}">
                <a16:creationId xmlns:a16="http://schemas.microsoft.com/office/drawing/2014/main" id="{16BAAAA5-FB06-4228-9790-6EDB063CC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6690"/>
            <a:ext cx="6419267" cy="7044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4311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922593"/>
            <a:ext cx="2133600" cy="1071562"/>
          </a:xfrm>
        </p:spPr>
        <p:txBody>
          <a:bodyPr>
            <a:normAutofit/>
          </a:bodyPr>
          <a:lstStyle/>
          <a:p>
            <a:r>
              <a:rPr lang="en-US" sz="3500" b="1" dirty="0"/>
              <a:t>Teaching</a:t>
            </a:r>
            <a:endParaRPr lang="en-US" sz="3500" dirty="0"/>
          </a:p>
        </p:txBody>
      </p:sp>
      <p:pic>
        <p:nvPicPr>
          <p:cNvPr id="5" name="Picture 4" descr="A person kissing a parrot&#10;&#10;Description automatically generated with low confidence">
            <a:extLst>
              <a:ext uri="{FF2B5EF4-FFF2-40B4-BE49-F238E27FC236}">
                <a16:creationId xmlns:a16="http://schemas.microsoft.com/office/drawing/2014/main" id="{12D07A1D-9938-47A9-A543-A5A2FC35A48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094" r="2" b="3275"/>
          <a:stretch/>
        </p:blipFill>
        <p:spPr>
          <a:xfrm>
            <a:off x="1524021" y="10"/>
            <a:ext cx="3036253" cy="3385728"/>
          </a:xfrm>
          <a:custGeom>
            <a:avLst/>
            <a:gdLst/>
            <a:ahLst/>
            <a:cxnLst/>
            <a:rect l="l" t="t" r="r" b="b"/>
            <a:pathLst>
              <a:path w="4048364" h="3385738">
                <a:moveTo>
                  <a:pt x="0" y="0"/>
                </a:moveTo>
                <a:lnTo>
                  <a:pt x="4048364" y="0"/>
                </a:lnTo>
                <a:lnTo>
                  <a:pt x="4048364" y="3128862"/>
                </a:lnTo>
                <a:lnTo>
                  <a:pt x="4028354" y="3127605"/>
                </a:lnTo>
                <a:lnTo>
                  <a:pt x="4027052" y="3128074"/>
                </a:lnTo>
                <a:cubicBezTo>
                  <a:pt x="4021308" y="3129081"/>
                  <a:pt x="4017789" y="3128835"/>
                  <a:pt x="4015263" y="3128035"/>
                </a:cubicBezTo>
                <a:lnTo>
                  <a:pt x="4012855" y="3126647"/>
                </a:lnTo>
                <a:cubicBezTo>
                  <a:pt x="4010177" y="3126494"/>
                  <a:pt x="4007499" y="3126340"/>
                  <a:pt x="4004821" y="3126187"/>
                </a:cubicBezTo>
                <a:lnTo>
                  <a:pt x="3989141" y="3124118"/>
                </a:lnTo>
                <a:lnTo>
                  <a:pt x="3986071" y="3124823"/>
                </a:lnTo>
                <a:cubicBezTo>
                  <a:pt x="3978117" y="3124349"/>
                  <a:pt x="3970163" y="3123876"/>
                  <a:pt x="3962210" y="3123402"/>
                </a:cubicBezTo>
                <a:lnTo>
                  <a:pt x="3961815" y="3123900"/>
                </a:lnTo>
                <a:cubicBezTo>
                  <a:pt x="3960390" y="3124987"/>
                  <a:pt x="3958310" y="3125727"/>
                  <a:pt x="3954808" y="3125765"/>
                </a:cubicBezTo>
                <a:cubicBezTo>
                  <a:pt x="3959236" y="3133302"/>
                  <a:pt x="3952279" y="3128699"/>
                  <a:pt x="3941561" y="3128145"/>
                </a:cubicBezTo>
                <a:cubicBezTo>
                  <a:pt x="3946046" y="3139728"/>
                  <a:pt x="3916172" y="3133567"/>
                  <a:pt x="3910218" y="3140049"/>
                </a:cubicBezTo>
                <a:cubicBezTo>
                  <a:pt x="3902241" y="3139380"/>
                  <a:pt x="3893889" y="3138886"/>
                  <a:pt x="3885332" y="3138624"/>
                </a:cubicBezTo>
                <a:cubicBezTo>
                  <a:pt x="3883646" y="3138622"/>
                  <a:pt x="3881962" y="3138621"/>
                  <a:pt x="3880277" y="3138620"/>
                </a:cubicBezTo>
                <a:lnTo>
                  <a:pt x="3880157" y="3138737"/>
                </a:lnTo>
                <a:cubicBezTo>
                  <a:pt x="3879018" y="3138984"/>
                  <a:pt x="3877339" y="3139076"/>
                  <a:pt x="3874788" y="3138963"/>
                </a:cubicBezTo>
                <a:cubicBezTo>
                  <a:pt x="3873545" y="3138846"/>
                  <a:pt x="3872302" y="3138728"/>
                  <a:pt x="3871060" y="3138611"/>
                </a:cubicBezTo>
                <a:cubicBezTo>
                  <a:pt x="3867792" y="3138609"/>
                  <a:pt x="3864523" y="3138606"/>
                  <a:pt x="3861255" y="3138604"/>
                </a:cubicBezTo>
                <a:lnTo>
                  <a:pt x="3857750" y="3139376"/>
                </a:lnTo>
                <a:cubicBezTo>
                  <a:pt x="3846075" y="3144353"/>
                  <a:pt x="3854999" y="3159606"/>
                  <a:pt x="3830684" y="3154005"/>
                </a:cubicBezTo>
                <a:cubicBezTo>
                  <a:pt x="3806135" y="3158310"/>
                  <a:pt x="3796087" y="3168731"/>
                  <a:pt x="3769301" y="3167144"/>
                </a:cubicBezTo>
                <a:cubicBezTo>
                  <a:pt x="3746341" y="3171207"/>
                  <a:pt x="3728802" y="3177834"/>
                  <a:pt x="3707507" y="3178801"/>
                </a:cubicBezTo>
                <a:cubicBezTo>
                  <a:pt x="3701485" y="3182680"/>
                  <a:pt x="3694773" y="3184962"/>
                  <a:pt x="3684642" y="3182365"/>
                </a:cubicBezTo>
                <a:cubicBezTo>
                  <a:pt x="3664039" y="3187250"/>
                  <a:pt x="3662921" y="3193571"/>
                  <a:pt x="3646059" y="3191612"/>
                </a:cubicBezTo>
                <a:cubicBezTo>
                  <a:pt x="3640580" y="3202449"/>
                  <a:pt x="3637332" y="3199208"/>
                  <a:pt x="3629738" y="3197639"/>
                </a:cubicBezTo>
                <a:cubicBezTo>
                  <a:pt x="3629422" y="3197624"/>
                  <a:pt x="3629107" y="3197610"/>
                  <a:pt x="3628792" y="3197595"/>
                </a:cubicBezTo>
                <a:lnTo>
                  <a:pt x="3628083" y="3199132"/>
                </a:lnTo>
                <a:lnTo>
                  <a:pt x="3625096" y="3200289"/>
                </a:lnTo>
                <a:lnTo>
                  <a:pt x="3615459" y="3201481"/>
                </a:lnTo>
                <a:lnTo>
                  <a:pt x="3611591" y="3201604"/>
                </a:lnTo>
                <a:cubicBezTo>
                  <a:pt x="3609016" y="3201810"/>
                  <a:pt x="3607422" y="3202103"/>
                  <a:pt x="3606451" y="3202476"/>
                </a:cubicBezTo>
                <a:cubicBezTo>
                  <a:pt x="3606434" y="3202517"/>
                  <a:pt x="3606416" y="3202558"/>
                  <a:pt x="3606400" y="3202600"/>
                </a:cubicBezTo>
                <a:lnTo>
                  <a:pt x="3601432" y="3203215"/>
                </a:lnTo>
                <a:cubicBezTo>
                  <a:pt x="3592873" y="3204015"/>
                  <a:pt x="3584373" y="3204569"/>
                  <a:pt x="3576144" y="3204914"/>
                </a:cubicBezTo>
                <a:cubicBezTo>
                  <a:pt x="3574128" y="3211763"/>
                  <a:pt x="3541136" y="3209599"/>
                  <a:pt x="3552393" y="3219987"/>
                </a:cubicBezTo>
                <a:cubicBezTo>
                  <a:pt x="3541534" y="3220777"/>
                  <a:pt x="3531979" y="3217280"/>
                  <a:pt x="3540787" y="3223856"/>
                </a:cubicBezTo>
                <a:cubicBezTo>
                  <a:pt x="3537368" y="3224320"/>
                  <a:pt x="3535763" y="3225273"/>
                  <a:pt x="3535004" y="3226474"/>
                </a:cubicBezTo>
                <a:lnTo>
                  <a:pt x="3534913" y="3226993"/>
                </a:lnTo>
                <a:lnTo>
                  <a:pt x="3510631" y="3228569"/>
                </a:lnTo>
                <a:lnTo>
                  <a:pt x="3508032" y="3229611"/>
                </a:lnTo>
                <a:cubicBezTo>
                  <a:pt x="3502489" y="3229598"/>
                  <a:pt x="3496946" y="3217293"/>
                  <a:pt x="3491403" y="3217280"/>
                </a:cubicBezTo>
                <a:lnTo>
                  <a:pt x="3483240" y="3230123"/>
                </a:lnTo>
                <a:lnTo>
                  <a:pt x="3480053" y="3229107"/>
                </a:lnTo>
                <a:cubicBezTo>
                  <a:pt x="3477098" y="3228661"/>
                  <a:pt x="3473497" y="3228859"/>
                  <a:pt x="3468451" y="3230512"/>
                </a:cubicBezTo>
                <a:lnTo>
                  <a:pt x="3467451" y="3231115"/>
                </a:lnTo>
                <a:cubicBezTo>
                  <a:pt x="3463724" y="3230736"/>
                  <a:pt x="3465319" y="3225693"/>
                  <a:pt x="3446095" y="3228240"/>
                </a:cubicBezTo>
                <a:cubicBezTo>
                  <a:pt x="3420782" y="3241826"/>
                  <a:pt x="3385281" y="3239224"/>
                  <a:pt x="3352101" y="3246398"/>
                </a:cubicBezTo>
                <a:cubicBezTo>
                  <a:pt x="3308926" y="3245374"/>
                  <a:pt x="3300141" y="3236748"/>
                  <a:pt x="3271822" y="3247544"/>
                </a:cubicBezTo>
                <a:cubicBezTo>
                  <a:pt x="3258345" y="3251268"/>
                  <a:pt x="3238074" y="3249030"/>
                  <a:pt x="3203831" y="3257844"/>
                </a:cubicBezTo>
                <a:cubicBezTo>
                  <a:pt x="3171582" y="3264392"/>
                  <a:pt x="3141884" y="3266922"/>
                  <a:pt x="3112954" y="3273149"/>
                </a:cubicBezTo>
                <a:cubicBezTo>
                  <a:pt x="3078476" y="3279234"/>
                  <a:pt x="3086597" y="3279502"/>
                  <a:pt x="3066210" y="3283409"/>
                </a:cubicBezTo>
                <a:cubicBezTo>
                  <a:pt x="3062644" y="3284830"/>
                  <a:pt x="3028337" y="3292032"/>
                  <a:pt x="3025254" y="3293851"/>
                </a:cubicBezTo>
                <a:cubicBezTo>
                  <a:pt x="3006685" y="3298201"/>
                  <a:pt x="2983512" y="3305242"/>
                  <a:pt x="2954798" y="3309512"/>
                </a:cubicBezTo>
                <a:cubicBezTo>
                  <a:pt x="2932037" y="3306567"/>
                  <a:pt x="2909137" y="3323699"/>
                  <a:pt x="2880670" y="3319465"/>
                </a:cubicBezTo>
                <a:cubicBezTo>
                  <a:pt x="2870569" y="3318853"/>
                  <a:pt x="2841559" y="3322739"/>
                  <a:pt x="2837450" y="3326994"/>
                </a:cubicBezTo>
                <a:cubicBezTo>
                  <a:pt x="2831684" y="3328529"/>
                  <a:pt x="2824114" y="3328158"/>
                  <a:pt x="2822806" y="3332324"/>
                </a:cubicBezTo>
                <a:cubicBezTo>
                  <a:pt x="2819977" y="3337498"/>
                  <a:pt x="2796022" y="3333071"/>
                  <a:pt x="2801164" y="3338109"/>
                </a:cubicBezTo>
                <a:cubicBezTo>
                  <a:pt x="2784223" y="3335142"/>
                  <a:pt x="2776048" y="3346261"/>
                  <a:pt x="2764344" y="3350228"/>
                </a:cubicBezTo>
                <a:cubicBezTo>
                  <a:pt x="2757478" y="3348562"/>
                  <a:pt x="2751292" y="3350631"/>
                  <a:pt x="2743431" y="3353702"/>
                </a:cubicBezTo>
                <a:lnTo>
                  <a:pt x="2732627" y="3357764"/>
                </a:lnTo>
                <a:cubicBezTo>
                  <a:pt x="2730974" y="3357887"/>
                  <a:pt x="2729319" y="3358011"/>
                  <a:pt x="2727665" y="3358134"/>
                </a:cubicBezTo>
                <a:cubicBezTo>
                  <a:pt x="2718835" y="3359036"/>
                  <a:pt x="2689731" y="3362522"/>
                  <a:pt x="2679642" y="3363177"/>
                </a:cubicBezTo>
                <a:lnTo>
                  <a:pt x="2667138" y="3362068"/>
                </a:lnTo>
                <a:cubicBezTo>
                  <a:pt x="2663221" y="3362857"/>
                  <a:pt x="2659468" y="3367183"/>
                  <a:pt x="2656143" y="3367913"/>
                </a:cubicBezTo>
                <a:lnTo>
                  <a:pt x="2647194" y="3366448"/>
                </a:lnTo>
                <a:cubicBezTo>
                  <a:pt x="2648133" y="3370674"/>
                  <a:pt x="2637589" y="3367195"/>
                  <a:pt x="2629621" y="3367085"/>
                </a:cubicBezTo>
                <a:cubicBezTo>
                  <a:pt x="2613302" y="3367205"/>
                  <a:pt x="2596982" y="3367324"/>
                  <a:pt x="2580663" y="3367443"/>
                </a:cubicBezTo>
                <a:lnTo>
                  <a:pt x="2550440" y="3369943"/>
                </a:lnTo>
                <a:lnTo>
                  <a:pt x="2541181" y="3368444"/>
                </a:lnTo>
                <a:cubicBezTo>
                  <a:pt x="2521017" y="3368085"/>
                  <a:pt x="2498723" y="3374020"/>
                  <a:pt x="2484405" y="3369178"/>
                </a:cubicBezTo>
                <a:cubicBezTo>
                  <a:pt x="2478585" y="3368607"/>
                  <a:pt x="2473319" y="3368738"/>
                  <a:pt x="2468424" y="3369303"/>
                </a:cubicBezTo>
                <a:lnTo>
                  <a:pt x="2455357" y="3371902"/>
                </a:lnTo>
                <a:lnTo>
                  <a:pt x="2429477" y="3378972"/>
                </a:lnTo>
                <a:cubicBezTo>
                  <a:pt x="2428170" y="3366751"/>
                  <a:pt x="2368370" y="3383654"/>
                  <a:pt x="2374910" y="3372826"/>
                </a:cubicBezTo>
                <a:cubicBezTo>
                  <a:pt x="2351003" y="3375026"/>
                  <a:pt x="2328875" y="3353198"/>
                  <a:pt x="2305825" y="3364960"/>
                </a:cubicBezTo>
                <a:cubicBezTo>
                  <a:pt x="2269964" y="3363999"/>
                  <a:pt x="2218889" y="3367921"/>
                  <a:pt x="2183980" y="3367060"/>
                </a:cubicBezTo>
                <a:cubicBezTo>
                  <a:pt x="2190418" y="3372011"/>
                  <a:pt x="2159099" y="3370877"/>
                  <a:pt x="2155235" y="3370737"/>
                </a:cubicBezTo>
                <a:cubicBezTo>
                  <a:pt x="2131791" y="3368260"/>
                  <a:pt x="2111535" y="3369043"/>
                  <a:pt x="2071012" y="3365882"/>
                </a:cubicBezTo>
                <a:cubicBezTo>
                  <a:pt x="2035156" y="3367426"/>
                  <a:pt x="2003987" y="3359257"/>
                  <a:pt x="1970953" y="3368185"/>
                </a:cubicBezTo>
                <a:cubicBezTo>
                  <a:pt x="1968713" y="3366515"/>
                  <a:pt x="1965947" y="3365226"/>
                  <a:pt x="1962822" y="3364213"/>
                </a:cubicBezTo>
                <a:lnTo>
                  <a:pt x="1953120" y="3362020"/>
                </a:lnTo>
                <a:lnTo>
                  <a:pt x="1951768" y="3362436"/>
                </a:lnTo>
                <a:cubicBezTo>
                  <a:pt x="1945920" y="3363208"/>
                  <a:pt x="1942436" y="3362820"/>
                  <a:pt x="1940004" y="3361921"/>
                </a:cubicBezTo>
                <a:lnTo>
                  <a:pt x="1937753" y="3360440"/>
                </a:lnTo>
                <a:cubicBezTo>
                  <a:pt x="1935095" y="3360180"/>
                  <a:pt x="1932438" y="3359919"/>
                  <a:pt x="1929780" y="3359659"/>
                </a:cubicBezTo>
                <a:lnTo>
                  <a:pt x="1887540" y="3355160"/>
                </a:lnTo>
                <a:lnTo>
                  <a:pt x="1887093" y="3355641"/>
                </a:lnTo>
                <a:cubicBezTo>
                  <a:pt x="1885548" y="3356665"/>
                  <a:pt x="1883390" y="3357319"/>
                  <a:pt x="1879887" y="3357216"/>
                </a:cubicBezTo>
                <a:cubicBezTo>
                  <a:pt x="1883470" y="3364909"/>
                  <a:pt x="1877035" y="3360039"/>
                  <a:pt x="1866395" y="3359055"/>
                </a:cubicBezTo>
                <a:cubicBezTo>
                  <a:pt x="1869584" y="3370783"/>
                  <a:pt x="1840440" y="3363434"/>
                  <a:pt x="1833771" y="3369655"/>
                </a:cubicBezTo>
                <a:cubicBezTo>
                  <a:pt x="1825883" y="3368668"/>
                  <a:pt x="1817596" y="3367837"/>
                  <a:pt x="1809081" y="3367230"/>
                </a:cubicBezTo>
                <a:cubicBezTo>
                  <a:pt x="1807399" y="3367161"/>
                  <a:pt x="1805718" y="3367091"/>
                  <a:pt x="1804036" y="3367022"/>
                </a:cubicBezTo>
                <a:cubicBezTo>
                  <a:pt x="1803991" y="3367059"/>
                  <a:pt x="1803946" y="3367097"/>
                  <a:pt x="1803901" y="3367134"/>
                </a:cubicBezTo>
                <a:cubicBezTo>
                  <a:pt x="1802735" y="3367334"/>
                  <a:pt x="1801050" y="3367359"/>
                  <a:pt x="1798514" y="3367143"/>
                </a:cubicBezTo>
                <a:lnTo>
                  <a:pt x="1794832" y="3366642"/>
                </a:lnTo>
                <a:cubicBezTo>
                  <a:pt x="1791569" y="3366507"/>
                  <a:pt x="1788305" y="3366373"/>
                  <a:pt x="1785042" y="3366238"/>
                </a:cubicBezTo>
                <a:lnTo>
                  <a:pt x="1781456" y="3366865"/>
                </a:lnTo>
                <a:lnTo>
                  <a:pt x="1779723" y="3368220"/>
                </a:lnTo>
                <a:cubicBezTo>
                  <a:pt x="1779440" y="3368155"/>
                  <a:pt x="1779156" y="3368091"/>
                  <a:pt x="1778873" y="3368027"/>
                </a:cubicBezTo>
                <a:cubicBezTo>
                  <a:pt x="1772915" y="3365312"/>
                  <a:pt x="1772165" y="3361694"/>
                  <a:pt x="1759487" y="3371174"/>
                </a:cubicBezTo>
                <a:cubicBezTo>
                  <a:pt x="1745189" y="3366602"/>
                  <a:pt x="1739727" y="3372462"/>
                  <a:pt x="1717161" y="3373831"/>
                </a:cubicBezTo>
                <a:cubicBezTo>
                  <a:pt x="1709564" y="3369729"/>
                  <a:pt x="1701729" y="3370835"/>
                  <a:pt x="1693416" y="3373577"/>
                </a:cubicBezTo>
                <a:cubicBezTo>
                  <a:pt x="1672951" y="3371092"/>
                  <a:pt x="1652013" y="3374616"/>
                  <a:pt x="1627833" y="3374823"/>
                </a:cubicBezTo>
                <a:lnTo>
                  <a:pt x="1562462" y="3384313"/>
                </a:lnTo>
                <a:lnTo>
                  <a:pt x="1500041" y="3383500"/>
                </a:lnTo>
                <a:cubicBezTo>
                  <a:pt x="1492272" y="3381880"/>
                  <a:pt x="1484857" y="3380071"/>
                  <a:pt x="1477912" y="3378156"/>
                </a:cubicBezTo>
                <a:cubicBezTo>
                  <a:pt x="1467843" y="3383396"/>
                  <a:pt x="1444391" y="3372727"/>
                  <a:pt x="1440452" y="3384511"/>
                </a:cubicBezTo>
                <a:cubicBezTo>
                  <a:pt x="1430880" y="3382266"/>
                  <a:pt x="1427637" y="3376755"/>
                  <a:pt x="1426476" y="3384665"/>
                </a:cubicBezTo>
                <a:cubicBezTo>
                  <a:pt x="1423197" y="3384140"/>
                  <a:pt x="1420743" y="3384515"/>
                  <a:pt x="1418659" y="3385325"/>
                </a:cubicBezTo>
                <a:lnTo>
                  <a:pt x="1417944" y="3385738"/>
                </a:lnTo>
                <a:lnTo>
                  <a:pt x="1396764" y="3380560"/>
                </a:lnTo>
                <a:cubicBezTo>
                  <a:pt x="1395649" y="3380621"/>
                  <a:pt x="1394534" y="3380681"/>
                  <a:pt x="1393418" y="3380742"/>
                </a:cubicBezTo>
                <a:lnTo>
                  <a:pt x="1380294" y="3376255"/>
                </a:lnTo>
                <a:lnTo>
                  <a:pt x="1351459" y="3367829"/>
                </a:lnTo>
                <a:cubicBezTo>
                  <a:pt x="1349081" y="3366466"/>
                  <a:pt x="1319507" y="3359407"/>
                  <a:pt x="1318363" y="3357511"/>
                </a:cubicBezTo>
                <a:cubicBezTo>
                  <a:pt x="1281509" y="3362193"/>
                  <a:pt x="1312014" y="3347744"/>
                  <a:pt x="1276860" y="3344906"/>
                </a:cubicBezTo>
                <a:cubicBezTo>
                  <a:pt x="1253785" y="3356533"/>
                  <a:pt x="1256695" y="3340712"/>
                  <a:pt x="1204286" y="3337488"/>
                </a:cubicBezTo>
                <a:cubicBezTo>
                  <a:pt x="1177346" y="3330862"/>
                  <a:pt x="1162856" y="3334854"/>
                  <a:pt x="1123710" y="3321651"/>
                </a:cubicBezTo>
                <a:cubicBezTo>
                  <a:pt x="1085454" y="3316709"/>
                  <a:pt x="1005363" y="3310335"/>
                  <a:pt x="974748" y="3307837"/>
                </a:cubicBezTo>
                <a:cubicBezTo>
                  <a:pt x="945739" y="3316478"/>
                  <a:pt x="964147" y="3307413"/>
                  <a:pt x="940014" y="3306660"/>
                </a:cubicBezTo>
                <a:cubicBezTo>
                  <a:pt x="952701" y="3296927"/>
                  <a:pt x="908686" y="3309051"/>
                  <a:pt x="914712" y="3297017"/>
                </a:cubicBezTo>
                <a:cubicBezTo>
                  <a:pt x="910130" y="3297260"/>
                  <a:pt x="905499" y="3297876"/>
                  <a:pt x="900809" y="3298584"/>
                </a:cubicBezTo>
                <a:cubicBezTo>
                  <a:pt x="899990" y="3298705"/>
                  <a:pt x="899172" y="3298828"/>
                  <a:pt x="898353" y="3298949"/>
                </a:cubicBezTo>
                <a:lnTo>
                  <a:pt x="889782" y="3298355"/>
                </a:lnTo>
                <a:lnTo>
                  <a:pt x="885796" y="3300754"/>
                </a:lnTo>
                <a:lnTo>
                  <a:pt x="871773" y="3301699"/>
                </a:lnTo>
                <a:cubicBezTo>
                  <a:pt x="866761" y="3301657"/>
                  <a:pt x="861656" y="3301147"/>
                  <a:pt x="856438" y="3299888"/>
                </a:cubicBezTo>
                <a:cubicBezTo>
                  <a:pt x="842058" y="3291303"/>
                  <a:pt x="802729" y="3299624"/>
                  <a:pt x="785420" y="3288419"/>
                </a:cubicBezTo>
                <a:cubicBezTo>
                  <a:pt x="778178" y="3285195"/>
                  <a:pt x="750397" y="3280699"/>
                  <a:pt x="741879" y="3283188"/>
                </a:cubicBezTo>
                <a:cubicBezTo>
                  <a:pt x="735414" y="3282940"/>
                  <a:pt x="729876" y="3280596"/>
                  <a:pt x="723686" y="3283763"/>
                </a:cubicBezTo>
                <a:cubicBezTo>
                  <a:pt x="715044" y="3287372"/>
                  <a:pt x="701553" y="3277214"/>
                  <a:pt x="699393" y="3282843"/>
                </a:cubicBezTo>
                <a:cubicBezTo>
                  <a:pt x="672713" y="3280073"/>
                  <a:pt x="587034" y="3269505"/>
                  <a:pt x="563609" y="3267140"/>
                </a:cubicBezTo>
                <a:cubicBezTo>
                  <a:pt x="562182" y="3267737"/>
                  <a:pt x="560575" y="3268245"/>
                  <a:pt x="558841" y="3268647"/>
                </a:cubicBezTo>
                <a:cubicBezTo>
                  <a:pt x="548753" y="3270983"/>
                  <a:pt x="536540" y="3269324"/>
                  <a:pt x="531566" y="3264943"/>
                </a:cubicBezTo>
                <a:cubicBezTo>
                  <a:pt x="504471" y="3249476"/>
                  <a:pt x="472712" y="3245273"/>
                  <a:pt x="444697" y="3238795"/>
                </a:cubicBezTo>
                <a:cubicBezTo>
                  <a:pt x="412178" y="3232635"/>
                  <a:pt x="425904" y="3247936"/>
                  <a:pt x="391157" y="3231917"/>
                </a:cubicBezTo>
                <a:cubicBezTo>
                  <a:pt x="383742" y="3235456"/>
                  <a:pt x="378300" y="3234891"/>
                  <a:pt x="370757" y="3231601"/>
                </a:cubicBezTo>
                <a:cubicBezTo>
                  <a:pt x="354739" y="3228921"/>
                  <a:pt x="348695" y="3239635"/>
                  <a:pt x="336665" y="3230937"/>
                </a:cubicBezTo>
                <a:cubicBezTo>
                  <a:pt x="335690" y="3237020"/>
                  <a:pt x="304301" y="3228709"/>
                  <a:pt x="307742" y="3235671"/>
                </a:cubicBezTo>
                <a:cubicBezTo>
                  <a:pt x="293579" y="3239310"/>
                  <a:pt x="294219" y="3230068"/>
                  <a:pt x="280601" y="3233044"/>
                </a:cubicBezTo>
                <a:cubicBezTo>
                  <a:pt x="268012" y="3232391"/>
                  <a:pt x="291593" y="3227968"/>
                  <a:pt x="278749" y="3225671"/>
                </a:cubicBezTo>
                <a:cubicBezTo>
                  <a:pt x="262467" y="3223907"/>
                  <a:pt x="269675" y="3213530"/>
                  <a:pt x="248269" y="3225056"/>
                </a:cubicBezTo>
                <a:cubicBezTo>
                  <a:pt x="233782" y="3219511"/>
                  <a:pt x="226442" y="3225015"/>
                  <a:pt x="201544" y="3224865"/>
                </a:cubicBezTo>
                <a:lnTo>
                  <a:pt x="194948" y="3222950"/>
                </a:lnTo>
                <a:lnTo>
                  <a:pt x="186529" y="3228320"/>
                </a:lnTo>
                <a:cubicBezTo>
                  <a:pt x="181850" y="3230472"/>
                  <a:pt x="176241" y="3231774"/>
                  <a:pt x="168765" y="3231015"/>
                </a:cubicBezTo>
                <a:cubicBezTo>
                  <a:pt x="124081" y="3216459"/>
                  <a:pt x="165980" y="3240734"/>
                  <a:pt x="91518" y="3231445"/>
                </a:cubicBezTo>
                <a:cubicBezTo>
                  <a:pt x="87975" y="3229296"/>
                  <a:pt x="77991" y="3230542"/>
                  <a:pt x="77943" y="3233140"/>
                </a:cubicBezTo>
                <a:cubicBezTo>
                  <a:pt x="73437" y="3232021"/>
                  <a:pt x="63858" y="3226368"/>
                  <a:pt x="61120" y="3230347"/>
                </a:cubicBezTo>
                <a:cubicBezTo>
                  <a:pt x="48916" y="3229750"/>
                  <a:pt x="37022" y="3228445"/>
                  <a:pt x="25722" y="3226477"/>
                </a:cubicBezTo>
                <a:lnTo>
                  <a:pt x="2781" y="3220829"/>
                </a:lnTo>
                <a:lnTo>
                  <a:pt x="0" y="3222232"/>
                </a:lnTo>
                <a:close/>
              </a:path>
            </a:pathLst>
          </a:custGeom>
        </p:spPr>
      </p:pic>
      <p:pic>
        <p:nvPicPr>
          <p:cNvPr id="9" name="Picture 8" descr="A couple of parrots on a tree branch&#10;&#10;Description automatically generated with low confidence">
            <a:extLst>
              <a:ext uri="{FF2B5EF4-FFF2-40B4-BE49-F238E27FC236}">
                <a16:creationId xmlns:a16="http://schemas.microsoft.com/office/drawing/2014/main" id="{3F0FB092-A4B4-47A4-BEED-DFCEC7DCBE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187" r="17072" b="-3"/>
          <a:stretch/>
        </p:blipFill>
        <p:spPr>
          <a:xfrm>
            <a:off x="4560274" y="11"/>
            <a:ext cx="3035919" cy="3130303"/>
          </a:xfrm>
          <a:custGeom>
            <a:avLst/>
            <a:gdLst/>
            <a:ahLst/>
            <a:cxnLst/>
            <a:rect l="l" t="t" r="r" b="b"/>
            <a:pathLst>
              <a:path w="4047893" h="3130313">
                <a:moveTo>
                  <a:pt x="0" y="0"/>
                </a:moveTo>
                <a:lnTo>
                  <a:pt x="4047893" y="0"/>
                </a:lnTo>
                <a:lnTo>
                  <a:pt x="4047893" y="2992525"/>
                </a:lnTo>
                <a:lnTo>
                  <a:pt x="4044945" y="2992586"/>
                </a:lnTo>
                <a:cubicBezTo>
                  <a:pt x="4013007" y="2983988"/>
                  <a:pt x="4029496" y="3002088"/>
                  <a:pt x="3993923" y="2999580"/>
                </a:cubicBezTo>
                <a:cubicBezTo>
                  <a:pt x="3953690" y="2999973"/>
                  <a:pt x="3925732" y="2991464"/>
                  <a:pt x="3899257" y="2991280"/>
                </a:cubicBezTo>
                <a:cubicBezTo>
                  <a:pt x="3886826" y="2992016"/>
                  <a:pt x="3796118" y="2992410"/>
                  <a:pt x="3803589" y="2988457"/>
                </a:cubicBezTo>
                <a:cubicBezTo>
                  <a:pt x="3771479" y="2987956"/>
                  <a:pt x="3724459" y="2987111"/>
                  <a:pt x="3706605" y="2988270"/>
                </a:cubicBezTo>
                <a:cubicBezTo>
                  <a:pt x="3703225" y="2988426"/>
                  <a:pt x="3699845" y="2995259"/>
                  <a:pt x="3696464" y="2995413"/>
                </a:cubicBezTo>
                <a:cubicBezTo>
                  <a:pt x="3673602" y="2986686"/>
                  <a:pt x="3685958" y="2988536"/>
                  <a:pt x="3662169" y="2987908"/>
                </a:cubicBezTo>
                <a:cubicBezTo>
                  <a:pt x="3644316" y="2989346"/>
                  <a:pt x="3656616" y="2981280"/>
                  <a:pt x="3638764" y="2982720"/>
                </a:cubicBezTo>
                <a:cubicBezTo>
                  <a:pt x="3602893" y="3008058"/>
                  <a:pt x="3578600" y="2986261"/>
                  <a:pt x="3530424" y="2996502"/>
                </a:cubicBezTo>
                <a:lnTo>
                  <a:pt x="3456483" y="2997177"/>
                </a:lnTo>
                <a:cubicBezTo>
                  <a:pt x="3450083" y="2997047"/>
                  <a:pt x="3443320" y="2998716"/>
                  <a:pt x="3439236" y="2995748"/>
                </a:cubicBezTo>
                <a:cubicBezTo>
                  <a:pt x="3425274" y="2994993"/>
                  <a:pt x="3393296" y="2993247"/>
                  <a:pt x="3372711" y="2992647"/>
                </a:cubicBezTo>
                <a:cubicBezTo>
                  <a:pt x="3352114" y="2993339"/>
                  <a:pt x="3350044" y="2997183"/>
                  <a:pt x="3326457" y="2999562"/>
                </a:cubicBezTo>
                <a:cubicBezTo>
                  <a:pt x="3268010" y="2985834"/>
                  <a:pt x="3302346" y="3004193"/>
                  <a:pt x="3274937" y="3010764"/>
                </a:cubicBezTo>
                <a:lnTo>
                  <a:pt x="3247552" y="3008692"/>
                </a:lnTo>
                <a:cubicBezTo>
                  <a:pt x="3239494" y="3005937"/>
                  <a:pt x="3224032" y="3005163"/>
                  <a:pt x="3216589" y="3008563"/>
                </a:cubicBezTo>
                <a:cubicBezTo>
                  <a:pt x="3181100" y="3020067"/>
                  <a:pt x="3210475" y="3004709"/>
                  <a:pt x="3179493" y="3008658"/>
                </a:cubicBezTo>
                <a:lnTo>
                  <a:pt x="3149112" y="3020078"/>
                </a:lnTo>
                <a:cubicBezTo>
                  <a:pt x="3138430" y="3019544"/>
                  <a:pt x="3127747" y="3019009"/>
                  <a:pt x="3117065" y="3018475"/>
                </a:cubicBezTo>
                <a:cubicBezTo>
                  <a:pt x="3100309" y="3015895"/>
                  <a:pt x="3095375" y="3026139"/>
                  <a:pt x="3085852" y="3024583"/>
                </a:cubicBezTo>
                <a:cubicBezTo>
                  <a:pt x="3083205" y="3019193"/>
                  <a:pt x="3077928" y="3019162"/>
                  <a:pt x="3068056" y="3021444"/>
                </a:cubicBezTo>
                <a:cubicBezTo>
                  <a:pt x="3067547" y="3021351"/>
                  <a:pt x="3067037" y="3021259"/>
                  <a:pt x="3066528" y="3021166"/>
                </a:cubicBezTo>
                <a:lnTo>
                  <a:pt x="3051628" y="3025475"/>
                </a:lnTo>
                <a:cubicBezTo>
                  <a:pt x="3054335" y="3020346"/>
                  <a:pt x="3000640" y="3019856"/>
                  <a:pt x="3008147" y="3014221"/>
                </a:cubicBezTo>
                <a:cubicBezTo>
                  <a:pt x="2996636" y="3010443"/>
                  <a:pt x="2991707" y="3018195"/>
                  <a:pt x="2980324" y="3014998"/>
                </a:cubicBezTo>
                <a:cubicBezTo>
                  <a:pt x="2967759" y="3014889"/>
                  <a:pt x="2987908" y="3019812"/>
                  <a:pt x="2974105" y="3021060"/>
                </a:cubicBezTo>
                <a:lnTo>
                  <a:pt x="2898967" y="3017706"/>
                </a:lnTo>
                <a:cubicBezTo>
                  <a:pt x="2889133" y="3021187"/>
                  <a:pt x="2880975" y="3020246"/>
                  <a:pt x="2872906" y="3017913"/>
                </a:cubicBezTo>
                <a:cubicBezTo>
                  <a:pt x="2849600" y="3020012"/>
                  <a:pt x="2847396" y="3018756"/>
                  <a:pt x="2821030" y="3018570"/>
                </a:cubicBezTo>
                <a:cubicBezTo>
                  <a:pt x="2792862" y="3023488"/>
                  <a:pt x="2758404" y="3014645"/>
                  <a:pt x="2730230" y="3014478"/>
                </a:cubicBezTo>
                <a:cubicBezTo>
                  <a:pt x="2702955" y="3023440"/>
                  <a:pt x="2711231" y="3004407"/>
                  <a:pt x="2687628" y="3005991"/>
                </a:cubicBezTo>
                <a:cubicBezTo>
                  <a:pt x="2649605" y="3014731"/>
                  <a:pt x="2688189" y="2999782"/>
                  <a:pt x="2628951" y="3004830"/>
                </a:cubicBezTo>
                <a:cubicBezTo>
                  <a:pt x="2625663" y="3006155"/>
                  <a:pt x="2618407" y="3015266"/>
                  <a:pt x="2619087" y="3013614"/>
                </a:cubicBezTo>
                <a:cubicBezTo>
                  <a:pt x="2606112" y="3014782"/>
                  <a:pt x="2568093" y="2997243"/>
                  <a:pt x="2549635" y="2999983"/>
                </a:cubicBezTo>
                <a:cubicBezTo>
                  <a:pt x="2513091" y="2997030"/>
                  <a:pt x="2495971" y="3005531"/>
                  <a:pt x="2469604" y="3005376"/>
                </a:cubicBezTo>
                <a:cubicBezTo>
                  <a:pt x="2460397" y="2976697"/>
                  <a:pt x="2420737" y="2997007"/>
                  <a:pt x="2366760" y="2987305"/>
                </a:cubicBezTo>
                <a:lnTo>
                  <a:pt x="2184478" y="2961828"/>
                </a:lnTo>
                <a:cubicBezTo>
                  <a:pt x="2115036" y="2937464"/>
                  <a:pt x="2031972" y="2970268"/>
                  <a:pt x="1991474" y="2962283"/>
                </a:cubicBezTo>
                <a:cubicBezTo>
                  <a:pt x="1975906" y="2972633"/>
                  <a:pt x="1961170" y="2963900"/>
                  <a:pt x="1941495" y="2969250"/>
                </a:cubicBezTo>
                <a:cubicBezTo>
                  <a:pt x="1896970" y="2975048"/>
                  <a:pt x="1881450" y="2995138"/>
                  <a:pt x="1822493" y="2993245"/>
                </a:cubicBezTo>
                <a:cubicBezTo>
                  <a:pt x="1799752" y="2992680"/>
                  <a:pt x="1701905" y="3006271"/>
                  <a:pt x="1648275" y="3026984"/>
                </a:cubicBezTo>
                <a:cubicBezTo>
                  <a:pt x="1616403" y="3033006"/>
                  <a:pt x="1600867" y="3023480"/>
                  <a:pt x="1591543" y="3039507"/>
                </a:cubicBezTo>
                <a:cubicBezTo>
                  <a:pt x="1575633" y="3031550"/>
                  <a:pt x="1526767" y="3047631"/>
                  <a:pt x="1510786" y="3050338"/>
                </a:cubicBezTo>
                <a:cubicBezTo>
                  <a:pt x="1497175" y="3045578"/>
                  <a:pt x="1491407" y="3051196"/>
                  <a:pt x="1479840" y="3053327"/>
                </a:cubicBezTo>
                <a:cubicBezTo>
                  <a:pt x="1474089" y="3050164"/>
                  <a:pt x="1464204" y="3051201"/>
                  <a:pt x="1461357" y="3055733"/>
                </a:cubicBezTo>
                <a:cubicBezTo>
                  <a:pt x="1467349" y="3065105"/>
                  <a:pt x="1432334" y="3063173"/>
                  <a:pt x="1430609" y="3070139"/>
                </a:cubicBezTo>
                <a:cubicBezTo>
                  <a:pt x="1410809" y="3073257"/>
                  <a:pt x="1323018" y="3072123"/>
                  <a:pt x="1309663" y="3084181"/>
                </a:cubicBezTo>
                <a:cubicBezTo>
                  <a:pt x="1269914" y="3092768"/>
                  <a:pt x="1209429" y="3080588"/>
                  <a:pt x="1192304" y="3082361"/>
                </a:cubicBezTo>
                <a:cubicBezTo>
                  <a:pt x="1184634" y="3081978"/>
                  <a:pt x="1176965" y="3081596"/>
                  <a:pt x="1169295" y="3081213"/>
                </a:cubicBezTo>
                <a:cubicBezTo>
                  <a:pt x="1168466" y="3081343"/>
                  <a:pt x="1167637" y="3081472"/>
                  <a:pt x="1166808" y="3081602"/>
                </a:cubicBezTo>
                <a:lnTo>
                  <a:pt x="1115657" y="3078399"/>
                </a:lnTo>
                <a:cubicBezTo>
                  <a:pt x="1085018" y="3091808"/>
                  <a:pt x="1079065" y="3095515"/>
                  <a:pt x="1042697" y="3099190"/>
                </a:cubicBezTo>
                <a:cubicBezTo>
                  <a:pt x="1032644" y="3098127"/>
                  <a:pt x="979772" y="3096610"/>
                  <a:pt x="977694" y="3101331"/>
                </a:cubicBezTo>
                <a:cubicBezTo>
                  <a:pt x="961202" y="3095237"/>
                  <a:pt x="940975" y="3100420"/>
                  <a:pt x="924689" y="3093967"/>
                </a:cubicBezTo>
                <a:lnTo>
                  <a:pt x="908550" y="3095950"/>
                </a:lnTo>
                <a:cubicBezTo>
                  <a:pt x="877246" y="3094415"/>
                  <a:pt x="882046" y="3103801"/>
                  <a:pt x="845329" y="3093766"/>
                </a:cubicBezTo>
                <a:cubicBezTo>
                  <a:pt x="837507" y="3090489"/>
                  <a:pt x="824678" y="3090903"/>
                  <a:pt x="816675" y="3094689"/>
                </a:cubicBezTo>
                <a:cubicBezTo>
                  <a:pt x="815297" y="3095340"/>
                  <a:pt x="814119" y="3096069"/>
                  <a:pt x="813174" y="3096853"/>
                </a:cubicBezTo>
                <a:cubicBezTo>
                  <a:pt x="790135" y="3089266"/>
                  <a:pt x="783048" y="3095936"/>
                  <a:pt x="771013" y="3090209"/>
                </a:cubicBezTo>
                <a:cubicBezTo>
                  <a:pt x="742645" y="3091492"/>
                  <a:pt x="725377" y="3101546"/>
                  <a:pt x="714380" y="3096594"/>
                </a:cubicBezTo>
                <a:cubicBezTo>
                  <a:pt x="693975" y="3099397"/>
                  <a:pt x="662383" y="3104717"/>
                  <a:pt x="648585" y="3107030"/>
                </a:cubicBezTo>
                <a:cubicBezTo>
                  <a:pt x="644887" y="3110964"/>
                  <a:pt x="637955" y="3109672"/>
                  <a:pt x="631605" y="3110477"/>
                </a:cubicBezTo>
                <a:cubicBezTo>
                  <a:pt x="625207" y="3114153"/>
                  <a:pt x="595514" y="3114423"/>
                  <a:pt x="586338" y="3112586"/>
                </a:cubicBezTo>
                <a:lnTo>
                  <a:pt x="557969" y="3117189"/>
                </a:lnTo>
                <a:cubicBezTo>
                  <a:pt x="508787" y="3109938"/>
                  <a:pt x="487300" y="3138257"/>
                  <a:pt x="448505" y="3111851"/>
                </a:cubicBezTo>
                <a:cubicBezTo>
                  <a:pt x="430568" y="3111958"/>
                  <a:pt x="443794" y="3120275"/>
                  <a:pt x="425858" y="3120382"/>
                </a:cubicBezTo>
                <a:cubicBezTo>
                  <a:pt x="402271" y="3123546"/>
                  <a:pt x="413517" y="3112174"/>
                  <a:pt x="391847" y="3124849"/>
                </a:cubicBezTo>
                <a:cubicBezTo>
                  <a:pt x="349157" y="3121702"/>
                  <a:pt x="326774" y="3134560"/>
                  <a:pt x="288285" y="3125383"/>
                </a:cubicBezTo>
                <a:cubicBezTo>
                  <a:pt x="295755" y="3130096"/>
                  <a:pt x="205047" y="3129625"/>
                  <a:pt x="192615" y="3128748"/>
                </a:cubicBezTo>
                <a:cubicBezTo>
                  <a:pt x="166142" y="3128967"/>
                  <a:pt x="138184" y="3127169"/>
                  <a:pt x="97952" y="3126700"/>
                </a:cubicBezTo>
                <a:cubicBezTo>
                  <a:pt x="62377" y="3129690"/>
                  <a:pt x="78866" y="3120054"/>
                  <a:pt x="46928" y="3130306"/>
                </a:cubicBezTo>
                <a:cubicBezTo>
                  <a:pt x="37098" y="3130381"/>
                  <a:pt x="21188" y="3129913"/>
                  <a:pt x="7323" y="3129322"/>
                </a:cubicBezTo>
                <a:lnTo>
                  <a:pt x="0" y="3128862"/>
                </a:lnTo>
                <a:close/>
              </a:path>
            </a:pathLst>
          </a:custGeom>
        </p:spPr>
      </p:pic>
      <p:pic>
        <p:nvPicPr>
          <p:cNvPr id="7" name="Picture 6" descr="A picture containing parrot, sitting, bird, indoor&#10;&#10;Description automatically generated">
            <a:extLst>
              <a:ext uri="{FF2B5EF4-FFF2-40B4-BE49-F238E27FC236}">
                <a16:creationId xmlns:a16="http://schemas.microsoft.com/office/drawing/2014/main" id="{8A20AD7D-91B6-4DB0-8314-7BA4D2DF2CB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843" r="14312" b="-4"/>
          <a:stretch/>
        </p:blipFill>
        <p:spPr>
          <a:xfrm>
            <a:off x="7596192" y="10"/>
            <a:ext cx="3071808" cy="3206832"/>
          </a:xfrm>
          <a:custGeom>
            <a:avLst/>
            <a:gdLst/>
            <a:ahLst/>
            <a:cxnLst/>
            <a:rect l="l" t="t" r="r" b="b"/>
            <a:pathLst>
              <a:path w="4095743" h="3206842">
                <a:moveTo>
                  <a:pt x="0" y="0"/>
                </a:moveTo>
                <a:lnTo>
                  <a:pt x="4095743" y="0"/>
                </a:lnTo>
                <a:lnTo>
                  <a:pt x="4095743" y="136523"/>
                </a:lnTo>
                <a:lnTo>
                  <a:pt x="4095743" y="1701208"/>
                </a:lnTo>
                <a:lnTo>
                  <a:pt x="4095743" y="3071014"/>
                </a:lnTo>
                <a:cubicBezTo>
                  <a:pt x="4095742" y="3071024"/>
                  <a:pt x="4095742" y="3071035"/>
                  <a:pt x="4095741" y="3071045"/>
                </a:cubicBezTo>
                <a:cubicBezTo>
                  <a:pt x="4095657" y="3071040"/>
                  <a:pt x="4095572" y="3071032"/>
                  <a:pt x="4095488" y="3071025"/>
                </a:cubicBezTo>
                <a:lnTo>
                  <a:pt x="4089562" y="3068518"/>
                </a:lnTo>
                <a:lnTo>
                  <a:pt x="4066621" y="3073254"/>
                </a:lnTo>
                <a:cubicBezTo>
                  <a:pt x="4055320" y="3074906"/>
                  <a:pt x="4043427" y="3076001"/>
                  <a:pt x="4031223" y="3076501"/>
                </a:cubicBezTo>
                <a:cubicBezTo>
                  <a:pt x="4028484" y="3073164"/>
                  <a:pt x="4018905" y="3077906"/>
                  <a:pt x="4014400" y="3078843"/>
                </a:cubicBezTo>
                <a:cubicBezTo>
                  <a:pt x="4014351" y="3076664"/>
                  <a:pt x="4004368" y="3075619"/>
                  <a:pt x="4000825" y="3077423"/>
                </a:cubicBezTo>
                <a:cubicBezTo>
                  <a:pt x="3926364" y="3085214"/>
                  <a:pt x="3968261" y="3064853"/>
                  <a:pt x="3923579" y="3077062"/>
                </a:cubicBezTo>
                <a:cubicBezTo>
                  <a:pt x="3916103" y="3077698"/>
                  <a:pt x="3910492" y="3076605"/>
                  <a:pt x="3905815" y="3074801"/>
                </a:cubicBezTo>
                <a:lnTo>
                  <a:pt x="3897396" y="3070297"/>
                </a:lnTo>
                <a:lnTo>
                  <a:pt x="3890800" y="3071903"/>
                </a:lnTo>
                <a:cubicBezTo>
                  <a:pt x="3865901" y="3072029"/>
                  <a:pt x="3858562" y="3067412"/>
                  <a:pt x="3844074" y="3072063"/>
                </a:cubicBezTo>
                <a:cubicBezTo>
                  <a:pt x="3822669" y="3062396"/>
                  <a:pt x="3829876" y="3071099"/>
                  <a:pt x="3813596" y="3072579"/>
                </a:cubicBezTo>
                <a:cubicBezTo>
                  <a:pt x="3800751" y="3074505"/>
                  <a:pt x="3824330" y="3078216"/>
                  <a:pt x="3811743" y="3078763"/>
                </a:cubicBezTo>
                <a:cubicBezTo>
                  <a:pt x="3798124" y="3076266"/>
                  <a:pt x="3798764" y="3084018"/>
                  <a:pt x="3784600" y="3080966"/>
                </a:cubicBezTo>
                <a:cubicBezTo>
                  <a:pt x="3788042" y="3075127"/>
                  <a:pt x="3756652" y="3082098"/>
                  <a:pt x="3755678" y="3076997"/>
                </a:cubicBezTo>
                <a:cubicBezTo>
                  <a:pt x="3743648" y="3084291"/>
                  <a:pt x="3737604" y="3075305"/>
                  <a:pt x="3721587" y="3077553"/>
                </a:cubicBezTo>
                <a:cubicBezTo>
                  <a:pt x="3714042" y="3080313"/>
                  <a:pt x="3708600" y="3080787"/>
                  <a:pt x="3701187" y="3077818"/>
                </a:cubicBezTo>
                <a:cubicBezTo>
                  <a:pt x="3666438" y="3091253"/>
                  <a:pt x="3680164" y="3078420"/>
                  <a:pt x="3647646" y="3083588"/>
                </a:cubicBezTo>
                <a:cubicBezTo>
                  <a:pt x="3619631" y="3089020"/>
                  <a:pt x="3587871" y="3092545"/>
                  <a:pt x="3560777" y="3105520"/>
                </a:cubicBezTo>
                <a:cubicBezTo>
                  <a:pt x="3555802" y="3109193"/>
                  <a:pt x="3543591" y="3110585"/>
                  <a:pt x="3533503" y="3108626"/>
                </a:cubicBezTo>
                <a:cubicBezTo>
                  <a:pt x="3531768" y="3108290"/>
                  <a:pt x="3530162" y="3107864"/>
                  <a:pt x="3528735" y="3107361"/>
                </a:cubicBezTo>
                <a:cubicBezTo>
                  <a:pt x="3505309" y="3109347"/>
                  <a:pt x="3419631" y="3118211"/>
                  <a:pt x="3392949" y="3120534"/>
                </a:cubicBezTo>
                <a:cubicBezTo>
                  <a:pt x="3390791" y="3115813"/>
                  <a:pt x="3377299" y="3124333"/>
                  <a:pt x="3368657" y="3121305"/>
                </a:cubicBezTo>
                <a:cubicBezTo>
                  <a:pt x="3362467" y="3118650"/>
                  <a:pt x="3356930" y="3120616"/>
                  <a:pt x="3350465" y="3120823"/>
                </a:cubicBezTo>
                <a:cubicBezTo>
                  <a:pt x="3341947" y="3118736"/>
                  <a:pt x="3314164" y="3122506"/>
                  <a:pt x="3306922" y="3125212"/>
                </a:cubicBezTo>
                <a:cubicBezTo>
                  <a:pt x="3289615" y="3134610"/>
                  <a:pt x="3250286" y="3127630"/>
                  <a:pt x="3235905" y="3134831"/>
                </a:cubicBezTo>
                <a:cubicBezTo>
                  <a:pt x="3230686" y="3135887"/>
                  <a:pt x="3225583" y="3136314"/>
                  <a:pt x="3220570" y="3136351"/>
                </a:cubicBezTo>
                <a:lnTo>
                  <a:pt x="3206547" y="3135559"/>
                </a:lnTo>
                <a:lnTo>
                  <a:pt x="3202562" y="3133546"/>
                </a:lnTo>
                <a:lnTo>
                  <a:pt x="3193989" y="3134044"/>
                </a:lnTo>
                <a:cubicBezTo>
                  <a:pt x="3193170" y="3133943"/>
                  <a:pt x="3192354" y="3133838"/>
                  <a:pt x="3191535" y="3133737"/>
                </a:cubicBezTo>
                <a:cubicBezTo>
                  <a:pt x="3186844" y="3133143"/>
                  <a:pt x="3182215" y="3132626"/>
                  <a:pt x="3177631" y="3132423"/>
                </a:cubicBezTo>
                <a:cubicBezTo>
                  <a:pt x="3183659" y="3142516"/>
                  <a:pt x="3139642" y="3132347"/>
                  <a:pt x="3152328" y="3140511"/>
                </a:cubicBezTo>
                <a:cubicBezTo>
                  <a:pt x="3128198" y="3141143"/>
                  <a:pt x="3146604" y="3148747"/>
                  <a:pt x="3117596" y="3141499"/>
                </a:cubicBezTo>
                <a:cubicBezTo>
                  <a:pt x="3086979" y="3143595"/>
                  <a:pt x="3006888" y="3148940"/>
                  <a:pt x="2968634" y="3153086"/>
                </a:cubicBezTo>
                <a:cubicBezTo>
                  <a:pt x="2929486" y="3164160"/>
                  <a:pt x="2914998" y="3160811"/>
                  <a:pt x="2888057" y="3166369"/>
                </a:cubicBezTo>
                <a:cubicBezTo>
                  <a:pt x="2835648" y="3169073"/>
                  <a:pt x="2838558" y="3182345"/>
                  <a:pt x="2815482" y="3172591"/>
                </a:cubicBezTo>
                <a:cubicBezTo>
                  <a:pt x="2780330" y="3174973"/>
                  <a:pt x="2810834" y="3187092"/>
                  <a:pt x="2773979" y="3183164"/>
                </a:cubicBezTo>
                <a:cubicBezTo>
                  <a:pt x="2772836" y="3184755"/>
                  <a:pt x="2747271" y="3200694"/>
                  <a:pt x="2744895" y="3201836"/>
                </a:cubicBezTo>
                <a:cubicBezTo>
                  <a:pt x="2729571" y="3202108"/>
                  <a:pt x="2714249" y="3202379"/>
                  <a:pt x="2698926" y="3202651"/>
                </a:cubicBezTo>
                <a:lnTo>
                  <a:pt x="2695579" y="3202498"/>
                </a:lnTo>
                <a:lnTo>
                  <a:pt x="2674400" y="3206842"/>
                </a:lnTo>
                <a:lnTo>
                  <a:pt x="2673684" y="3206495"/>
                </a:lnTo>
                <a:cubicBezTo>
                  <a:pt x="2671600" y="3205816"/>
                  <a:pt x="2669147" y="3205501"/>
                  <a:pt x="2665867" y="3205942"/>
                </a:cubicBezTo>
                <a:cubicBezTo>
                  <a:pt x="2655994" y="3204939"/>
                  <a:pt x="2626692" y="3200644"/>
                  <a:pt x="2614431" y="3200481"/>
                </a:cubicBezTo>
                <a:cubicBezTo>
                  <a:pt x="2607486" y="3202087"/>
                  <a:pt x="2600071" y="3203605"/>
                  <a:pt x="2592303" y="3204964"/>
                </a:cubicBezTo>
                <a:lnTo>
                  <a:pt x="2529882" y="3205645"/>
                </a:lnTo>
                <a:lnTo>
                  <a:pt x="2464509" y="3197687"/>
                </a:lnTo>
                <a:cubicBezTo>
                  <a:pt x="2440330" y="3197513"/>
                  <a:pt x="2419394" y="3194556"/>
                  <a:pt x="2398926" y="3196641"/>
                </a:cubicBezTo>
                <a:cubicBezTo>
                  <a:pt x="2390615" y="3194341"/>
                  <a:pt x="2382779" y="3200091"/>
                  <a:pt x="2375181" y="3203534"/>
                </a:cubicBezTo>
                <a:cubicBezTo>
                  <a:pt x="2352617" y="3202385"/>
                  <a:pt x="2347156" y="3190791"/>
                  <a:pt x="2332855" y="3194625"/>
                </a:cubicBezTo>
                <a:cubicBezTo>
                  <a:pt x="2320177" y="3186674"/>
                  <a:pt x="2319429" y="3189708"/>
                  <a:pt x="2313469" y="3191985"/>
                </a:cubicBezTo>
                <a:cubicBezTo>
                  <a:pt x="2313187" y="3192040"/>
                  <a:pt x="2312903" y="3192094"/>
                  <a:pt x="2312621" y="3192148"/>
                </a:cubicBezTo>
                <a:lnTo>
                  <a:pt x="2310886" y="3191011"/>
                </a:lnTo>
                <a:cubicBezTo>
                  <a:pt x="2309691" y="3190836"/>
                  <a:pt x="2308496" y="3190660"/>
                  <a:pt x="2307301" y="3190485"/>
                </a:cubicBezTo>
                <a:cubicBezTo>
                  <a:pt x="2304038" y="3190598"/>
                  <a:pt x="2300775" y="3190712"/>
                  <a:pt x="2297511" y="3190825"/>
                </a:cubicBezTo>
                <a:cubicBezTo>
                  <a:pt x="2296284" y="3190964"/>
                  <a:pt x="2295057" y="3191105"/>
                  <a:pt x="2293829" y="3191244"/>
                </a:cubicBezTo>
                <a:cubicBezTo>
                  <a:pt x="2291292" y="3191425"/>
                  <a:pt x="2289608" y="3191405"/>
                  <a:pt x="2288442" y="3191236"/>
                </a:cubicBezTo>
                <a:cubicBezTo>
                  <a:pt x="2288397" y="3191205"/>
                  <a:pt x="2288352" y="3191173"/>
                  <a:pt x="2288307" y="3191142"/>
                </a:cubicBezTo>
                <a:cubicBezTo>
                  <a:pt x="2286625" y="3191201"/>
                  <a:pt x="2292966" y="3181241"/>
                  <a:pt x="2291282" y="3181298"/>
                </a:cubicBezTo>
                <a:cubicBezTo>
                  <a:pt x="2282768" y="3181808"/>
                  <a:pt x="2266459" y="3192523"/>
                  <a:pt x="2258572" y="3193351"/>
                </a:cubicBezTo>
                <a:cubicBezTo>
                  <a:pt x="2251903" y="3188132"/>
                  <a:pt x="2222758" y="3194297"/>
                  <a:pt x="2225949" y="3184460"/>
                </a:cubicBezTo>
                <a:cubicBezTo>
                  <a:pt x="2215309" y="3185285"/>
                  <a:pt x="2208874" y="3189370"/>
                  <a:pt x="2212457" y="3182918"/>
                </a:cubicBezTo>
                <a:cubicBezTo>
                  <a:pt x="2208954" y="3183005"/>
                  <a:pt x="2206796" y="3182455"/>
                  <a:pt x="2205250" y="3181596"/>
                </a:cubicBezTo>
                <a:lnTo>
                  <a:pt x="2204802" y="3181191"/>
                </a:lnTo>
                <a:cubicBezTo>
                  <a:pt x="2196360" y="3181862"/>
                  <a:pt x="2165295" y="3184604"/>
                  <a:pt x="2154589" y="3185621"/>
                </a:cubicBezTo>
                <a:lnTo>
                  <a:pt x="2140577" y="3187296"/>
                </a:lnTo>
                <a:lnTo>
                  <a:pt x="2139223" y="3186946"/>
                </a:lnTo>
                <a:lnTo>
                  <a:pt x="2129522" y="3182108"/>
                </a:lnTo>
                <a:cubicBezTo>
                  <a:pt x="2126396" y="3182958"/>
                  <a:pt x="2123631" y="3190717"/>
                  <a:pt x="2121389" y="3192118"/>
                </a:cubicBezTo>
                <a:cubicBezTo>
                  <a:pt x="2088356" y="3184630"/>
                  <a:pt x="2057187" y="3191481"/>
                  <a:pt x="2021332" y="3190187"/>
                </a:cubicBezTo>
                <a:cubicBezTo>
                  <a:pt x="1980808" y="3192837"/>
                  <a:pt x="1960551" y="3192182"/>
                  <a:pt x="1937109" y="3194259"/>
                </a:cubicBezTo>
                <a:cubicBezTo>
                  <a:pt x="1933244" y="3194376"/>
                  <a:pt x="1901924" y="3195327"/>
                  <a:pt x="1908362" y="3191174"/>
                </a:cubicBezTo>
                <a:cubicBezTo>
                  <a:pt x="1873455" y="3191897"/>
                  <a:pt x="1822379" y="3188607"/>
                  <a:pt x="1786518" y="3189413"/>
                </a:cubicBezTo>
                <a:cubicBezTo>
                  <a:pt x="1763469" y="3179547"/>
                  <a:pt x="1741339" y="3197857"/>
                  <a:pt x="1717434" y="3196011"/>
                </a:cubicBezTo>
                <a:cubicBezTo>
                  <a:pt x="1723972" y="3205094"/>
                  <a:pt x="1664175" y="3190915"/>
                  <a:pt x="1662865" y="3201166"/>
                </a:cubicBezTo>
                <a:lnTo>
                  <a:pt x="1636987" y="3195235"/>
                </a:lnTo>
                <a:lnTo>
                  <a:pt x="1623920" y="3183037"/>
                </a:lnTo>
                <a:cubicBezTo>
                  <a:pt x="1619023" y="3182563"/>
                  <a:pt x="1613758" y="3192473"/>
                  <a:pt x="1607939" y="3192950"/>
                </a:cubicBezTo>
                <a:cubicBezTo>
                  <a:pt x="1593621" y="3197013"/>
                  <a:pt x="1571326" y="3192034"/>
                  <a:pt x="1551162" y="3192335"/>
                </a:cubicBezTo>
                <a:lnTo>
                  <a:pt x="1541903" y="3186915"/>
                </a:lnTo>
                <a:lnTo>
                  <a:pt x="1511680" y="3191495"/>
                </a:lnTo>
                <a:cubicBezTo>
                  <a:pt x="1489503" y="3191217"/>
                  <a:pt x="1467326" y="3190938"/>
                  <a:pt x="1445149" y="3190660"/>
                </a:cubicBezTo>
                <a:lnTo>
                  <a:pt x="1436200" y="3191890"/>
                </a:lnTo>
                <a:cubicBezTo>
                  <a:pt x="1432876" y="3191277"/>
                  <a:pt x="1429122" y="3201007"/>
                  <a:pt x="1425206" y="3200344"/>
                </a:cubicBezTo>
                <a:lnTo>
                  <a:pt x="1412701" y="3187919"/>
                </a:lnTo>
                <a:cubicBezTo>
                  <a:pt x="1402612" y="3187367"/>
                  <a:pt x="1373509" y="3184444"/>
                  <a:pt x="1364678" y="3183688"/>
                </a:cubicBezTo>
                <a:cubicBezTo>
                  <a:pt x="1363023" y="3183583"/>
                  <a:pt x="1361370" y="3183479"/>
                  <a:pt x="1359716" y="3183377"/>
                </a:cubicBezTo>
                <a:lnTo>
                  <a:pt x="1327998" y="3173718"/>
                </a:lnTo>
                <a:cubicBezTo>
                  <a:pt x="1303324" y="3168363"/>
                  <a:pt x="1243415" y="3156944"/>
                  <a:pt x="1211674" y="3151252"/>
                </a:cubicBezTo>
                <a:cubicBezTo>
                  <a:pt x="1183206" y="3154805"/>
                  <a:pt x="1160307" y="3140433"/>
                  <a:pt x="1137545" y="3142903"/>
                </a:cubicBezTo>
                <a:cubicBezTo>
                  <a:pt x="1108831" y="3139323"/>
                  <a:pt x="1085657" y="3133417"/>
                  <a:pt x="1067088" y="3129767"/>
                </a:cubicBezTo>
                <a:cubicBezTo>
                  <a:pt x="1064006" y="3128241"/>
                  <a:pt x="1029699" y="3122201"/>
                  <a:pt x="1026132" y="3121008"/>
                </a:cubicBezTo>
                <a:cubicBezTo>
                  <a:pt x="1005747" y="3117732"/>
                  <a:pt x="1013867" y="3117508"/>
                  <a:pt x="979389" y="3112403"/>
                </a:cubicBezTo>
                <a:cubicBezTo>
                  <a:pt x="950459" y="3107178"/>
                  <a:pt x="920762" y="3105056"/>
                  <a:pt x="888511" y="3099565"/>
                </a:cubicBezTo>
                <a:cubicBezTo>
                  <a:pt x="854269" y="3092172"/>
                  <a:pt x="833998" y="3094049"/>
                  <a:pt x="820520" y="3090926"/>
                </a:cubicBezTo>
                <a:cubicBezTo>
                  <a:pt x="792202" y="3081871"/>
                  <a:pt x="783417" y="3082958"/>
                  <a:pt x="740242" y="3083816"/>
                </a:cubicBezTo>
                <a:cubicBezTo>
                  <a:pt x="707061" y="3077800"/>
                  <a:pt x="671560" y="3086129"/>
                  <a:pt x="646247" y="3074734"/>
                </a:cubicBezTo>
                <a:cubicBezTo>
                  <a:pt x="642938" y="3075735"/>
                  <a:pt x="639394" y="3076369"/>
                  <a:pt x="635700" y="3076739"/>
                </a:cubicBezTo>
                <a:cubicBezTo>
                  <a:pt x="632097" y="3076874"/>
                  <a:pt x="628494" y="3077010"/>
                  <a:pt x="624891" y="3077145"/>
                </a:cubicBezTo>
                <a:lnTo>
                  <a:pt x="614671" y="3073567"/>
                </a:lnTo>
                <a:cubicBezTo>
                  <a:pt x="603428" y="3072991"/>
                  <a:pt x="568522" y="3074251"/>
                  <a:pt x="557430" y="3073687"/>
                </a:cubicBezTo>
                <a:lnTo>
                  <a:pt x="557338" y="3073252"/>
                </a:lnTo>
                <a:cubicBezTo>
                  <a:pt x="554424" y="3072272"/>
                  <a:pt x="546805" y="3070825"/>
                  <a:pt x="539949" y="3067812"/>
                </a:cubicBezTo>
                <a:cubicBezTo>
                  <a:pt x="528878" y="3064560"/>
                  <a:pt x="503526" y="3056658"/>
                  <a:pt x="490911" y="3053742"/>
                </a:cubicBezTo>
                <a:lnTo>
                  <a:pt x="468269" y="3040300"/>
                </a:lnTo>
                <a:lnTo>
                  <a:pt x="446284" y="3044010"/>
                </a:lnTo>
                <a:cubicBezTo>
                  <a:pt x="429421" y="3045653"/>
                  <a:pt x="428304" y="3040351"/>
                  <a:pt x="407700" y="3036255"/>
                </a:cubicBezTo>
                <a:cubicBezTo>
                  <a:pt x="397569" y="3038433"/>
                  <a:pt x="390857" y="3046536"/>
                  <a:pt x="384835" y="3043282"/>
                </a:cubicBezTo>
                <a:cubicBezTo>
                  <a:pt x="363540" y="3042472"/>
                  <a:pt x="346002" y="3026895"/>
                  <a:pt x="323041" y="3023486"/>
                </a:cubicBezTo>
                <a:cubicBezTo>
                  <a:pt x="296255" y="3024819"/>
                  <a:pt x="286207" y="3016076"/>
                  <a:pt x="261659" y="3012466"/>
                </a:cubicBezTo>
                <a:cubicBezTo>
                  <a:pt x="237343" y="3017165"/>
                  <a:pt x="246269" y="3004370"/>
                  <a:pt x="234593" y="3000196"/>
                </a:cubicBezTo>
                <a:lnTo>
                  <a:pt x="231087" y="2999548"/>
                </a:lnTo>
                <a:lnTo>
                  <a:pt x="182124" y="3000760"/>
                </a:lnTo>
                <a:cubicBezTo>
                  <a:pt x="176172" y="2995322"/>
                  <a:pt x="146296" y="3000490"/>
                  <a:pt x="150781" y="2990775"/>
                </a:cubicBezTo>
                <a:cubicBezTo>
                  <a:pt x="135014" y="2988838"/>
                  <a:pt x="99403" y="2989342"/>
                  <a:pt x="87521" y="2989133"/>
                </a:cubicBezTo>
                <a:cubicBezTo>
                  <a:pt x="84843" y="2989261"/>
                  <a:pt x="82166" y="2989390"/>
                  <a:pt x="79487" y="2989518"/>
                </a:cubicBezTo>
                <a:lnTo>
                  <a:pt x="77079" y="2990682"/>
                </a:lnTo>
                <a:cubicBezTo>
                  <a:pt x="74554" y="2991354"/>
                  <a:pt x="71035" y="2991559"/>
                  <a:pt x="65291" y="2990716"/>
                </a:cubicBezTo>
                <a:cubicBezTo>
                  <a:pt x="64857" y="2990584"/>
                  <a:pt x="64422" y="2990453"/>
                  <a:pt x="63989" y="2990321"/>
                </a:cubicBezTo>
                <a:cubicBezTo>
                  <a:pt x="62342" y="2990669"/>
                  <a:pt x="50523" y="2991267"/>
                  <a:pt x="36658" y="2991762"/>
                </a:cubicBezTo>
                <a:lnTo>
                  <a:pt x="0" y="2992525"/>
                </a:lnTo>
                <a:close/>
              </a:path>
            </a:pathLst>
          </a:custGeom>
        </p:spPr>
      </p:pic>
      <p:sp>
        <p:nvSpPr>
          <p:cNvPr id="3" name="Content Placeholder 2"/>
          <p:cNvSpPr>
            <a:spLocks noGrp="1"/>
          </p:cNvSpPr>
          <p:nvPr>
            <p:ph idx="1"/>
          </p:nvPr>
        </p:nvSpPr>
        <p:spPr>
          <a:xfrm>
            <a:off x="3988740" y="3390740"/>
            <a:ext cx="6488368" cy="3206831"/>
          </a:xfrm>
        </p:spPr>
        <p:txBody>
          <a:bodyPr anchor="ctr">
            <a:normAutofit/>
          </a:bodyPr>
          <a:lstStyle/>
          <a:p>
            <a:pPr marL="0" indent="0">
              <a:buNone/>
            </a:pPr>
            <a:br>
              <a:rPr lang="en-US" sz="1700" dirty="0"/>
            </a:br>
            <a:r>
              <a:rPr lang="en-US" sz="2400" b="1" dirty="0"/>
              <a:t>Capital University of Integrative Medicine</a:t>
            </a:r>
            <a:r>
              <a:rPr lang="en-US" sz="2400" dirty="0"/>
              <a:t>, Faculty</a:t>
            </a:r>
            <a:br>
              <a:rPr lang="en-US" sz="2400" dirty="0"/>
            </a:br>
            <a:r>
              <a:rPr lang="en-US" sz="2400" b="1" dirty="0"/>
              <a:t>Academy of Bioenergetics</a:t>
            </a:r>
            <a:r>
              <a:rPr lang="en-US" sz="2400" dirty="0"/>
              <a:t>, Faculty</a:t>
            </a:r>
            <a:br>
              <a:rPr lang="en-US" sz="2400" dirty="0"/>
            </a:br>
            <a:r>
              <a:rPr lang="en-US" sz="2400" b="1" dirty="0"/>
              <a:t>Continuing Education University</a:t>
            </a:r>
            <a:r>
              <a:rPr lang="en-US" sz="2400" dirty="0"/>
              <a:t>, Faculty</a:t>
            </a:r>
            <a:br>
              <a:rPr lang="en-US" sz="2400" dirty="0"/>
            </a:br>
            <a:r>
              <a:rPr lang="en-US" sz="2400" b="1" dirty="0"/>
              <a:t>American Heart Association</a:t>
            </a:r>
            <a:r>
              <a:rPr lang="en-US" sz="2400" dirty="0"/>
              <a:t>, Affiliate Faculty</a:t>
            </a:r>
            <a:br>
              <a:rPr lang="en-US" sz="2400" dirty="0"/>
            </a:br>
            <a:r>
              <a:rPr lang="en-US" sz="2400" b="1" dirty="0"/>
              <a:t>Institute of Natural Dentistry</a:t>
            </a:r>
            <a:r>
              <a:rPr lang="en-US" sz="2400" dirty="0"/>
              <a:t>, Instructor</a:t>
            </a:r>
          </a:p>
        </p:txBody>
      </p:sp>
    </p:spTree>
    <p:extLst>
      <p:ext uri="{BB962C8B-B14F-4D97-AF65-F5344CB8AC3E}">
        <p14:creationId xmlns:p14="http://schemas.microsoft.com/office/powerpoint/2010/main" val="11446236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06B6707-D748-7A87-3A90-12AFD4F8436B}"/>
              </a:ext>
            </a:extLst>
          </p:cNvPr>
          <p:cNvPicPr>
            <a:picLocks noGrp="1" noChangeAspect="1"/>
          </p:cNvPicPr>
          <p:nvPr>
            <p:ph idx="1"/>
          </p:nvPr>
        </p:nvPicPr>
        <p:blipFill rotWithShape="1">
          <a:blip r:embed="rId2"/>
          <a:srcRect l="20109" t="26643" r="20109" b="7114"/>
          <a:stretch/>
        </p:blipFill>
        <p:spPr>
          <a:xfrm>
            <a:off x="365372" y="-285750"/>
            <a:ext cx="11461255" cy="7143750"/>
          </a:xfrm>
        </p:spPr>
      </p:pic>
    </p:spTree>
    <p:extLst>
      <p:ext uri="{BB962C8B-B14F-4D97-AF65-F5344CB8AC3E}">
        <p14:creationId xmlns:p14="http://schemas.microsoft.com/office/powerpoint/2010/main" val="27503770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E54CD9-C743-DA74-40A1-5E47D7069D17}"/>
              </a:ext>
            </a:extLst>
          </p:cNvPr>
          <p:cNvSpPr>
            <a:spLocks noGrp="1"/>
          </p:cNvSpPr>
          <p:nvPr>
            <p:ph idx="1"/>
          </p:nvPr>
        </p:nvSpPr>
        <p:spPr>
          <a:xfrm>
            <a:off x="219075" y="2682875"/>
            <a:ext cx="11753849" cy="4351338"/>
          </a:xfrm>
        </p:spPr>
        <p:txBody>
          <a:bodyPr>
            <a:normAutofit fontScale="70000" lnSpcReduction="20000"/>
          </a:bodyPr>
          <a:lstStyle/>
          <a:p>
            <a:pPr marL="0" indent="0" algn="l">
              <a:buNone/>
            </a:pPr>
            <a:r>
              <a:rPr lang="en-US" b="1" i="0" dirty="0">
                <a:solidFill>
                  <a:srgbClr val="212121"/>
                </a:solidFill>
                <a:effectLst/>
                <a:latin typeface="Merriweather" panose="00000500000000000000" pitchFamily="2" charset="0"/>
              </a:rPr>
              <a:t>Abstract</a:t>
            </a:r>
          </a:p>
          <a:p>
            <a:pPr marL="0" indent="0" algn="l">
              <a:buNone/>
            </a:pPr>
            <a:r>
              <a:rPr lang="en-US" b="0" i="0" dirty="0">
                <a:solidFill>
                  <a:srgbClr val="212121"/>
                </a:solidFill>
                <a:effectLst/>
                <a:latin typeface="BlinkMacSystemFont"/>
              </a:rPr>
              <a:t>Introduction Thermography is a form of radiography that images the skin surface temperature. Thermograms are pictorial representations of thermal maps of the entire body's outer surface. Thermography was applied as an attempt to evaluate its usefulness in the diagnosis of chronic sinusitis (CS). Hence, this study was done to determine the diagnostic value of thermography for patients suffering from CS. Methodology Patients attending the Department of Otorhinolaryngology and Head and Neck Surgery over a two years' duration with symptoms suggestive of CS were included in this diagnostic evaluation study. X-ray paranasal sinuses (PNS) and nose, thermography of head and neck, and computed tomography (CT) of PNS and nose (axial and coronal sections) were performed on them. The thermograms and X-ray sinuses obtained were compared with the computed tomography of PNS findings. Results The study population consisted of 167 patients (75 males and 92 females) and the mean age of the study population was 38.6 years. The sensitivity and specificity of thermography of the head and neck in diagnosing frontal, ethmoidal, maxillary, and sphenoidal sinusitis were 92.59% and 68.58%, 100% and 66.32%, 70.06% and 85.88%, 99.18% and 0%, respectively. Whereas the sensitivity and specificity of the X-ray PNS and nose in diagnosing frontal, ethmoidal, maxillary, and sphenoidal sinusitis were 92.59% and 77.88%, 73.61% and 81.05%, 89.19% and 98.92%, 74.44% and 99.18%, respectively. </a:t>
            </a:r>
            <a:r>
              <a:rPr lang="en-US" b="0" i="0" dirty="0">
                <a:solidFill>
                  <a:srgbClr val="212121"/>
                </a:solidFill>
                <a:effectLst/>
                <a:highlight>
                  <a:srgbClr val="FFFF00"/>
                </a:highlight>
                <a:latin typeface="BlinkMacSystemFont"/>
              </a:rPr>
              <a:t>Conclusion Thermography is better than X-rays in diagnosing frontal and ethmoidal sinusitis and as good as X-ray PNS and nose in diagnosing maxillary sinusitis. </a:t>
            </a:r>
            <a:r>
              <a:rPr lang="en-US" b="0" i="0" dirty="0">
                <a:solidFill>
                  <a:srgbClr val="212121"/>
                </a:solidFill>
                <a:effectLst/>
                <a:latin typeface="BlinkMacSystemFont"/>
              </a:rPr>
              <a:t>Thermography failed to pick up sphenoidal sinusitis. The advantages of thermography are that it is a radiation-free, non-invasive, and cost-effective method for diagnosing CS.</a:t>
            </a:r>
          </a:p>
          <a:p>
            <a:endParaRPr lang="en-US" dirty="0"/>
          </a:p>
        </p:txBody>
      </p:sp>
      <p:sp>
        <p:nvSpPr>
          <p:cNvPr id="4" name="Rectangle 1">
            <a:extLst>
              <a:ext uri="{FF2B5EF4-FFF2-40B4-BE49-F238E27FC236}">
                <a16:creationId xmlns:a16="http://schemas.microsoft.com/office/drawing/2014/main" id="{6164A9A9-6CB2-F008-87E9-676FE7788433}"/>
              </a:ext>
            </a:extLst>
          </p:cNvPr>
          <p:cNvSpPr>
            <a:spLocks noGrp="1" noChangeArrowheads="1"/>
          </p:cNvSpPr>
          <p:nvPr>
            <p:ph type="title"/>
          </p:nvPr>
        </p:nvSpPr>
        <p:spPr bwMode="auto">
          <a:xfrm>
            <a:off x="1495425" y="-39845"/>
            <a:ext cx="12753975" cy="295465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5B616B"/>
              </a:solidFill>
              <a:effectLst/>
              <a:latin typeface="BlinkMacSystemFon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rgbClr val="0071BC"/>
                </a:solidFill>
                <a:effectLst/>
                <a:latin typeface="BlinkMacSystemFont"/>
              </a:rPr>
              <a:t>. </a:t>
            </a:r>
            <a:r>
              <a:rPr kumimoji="0" lang="en-US" altLang="en-US" sz="1800" b="0" i="0" u="none" strike="noStrike" cap="none" normalizeH="0" baseline="0" dirty="0">
                <a:ln>
                  <a:noFill/>
                </a:ln>
                <a:solidFill>
                  <a:srgbClr val="212121"/>
                </a:solidFill>
                <a:effectLst/>
                <a:latin typeface="BlinkMacSystemFont"/>
              </a:rPr>
              <a:t>2018 Mar 10;10(3):e2298.</a:t>
            </a:r>
            <a:endParaRPr kumimoji="0" lang="en-US" altLang="en-US"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rgbClr val="5B616B"/>
                </a:solidFill>
                <a:effectLst/>
                <a:latin typeface="Arial" panose="020B0604020202020204" pitchFamily="34" charset="0"/>
              </a:rPr>
              <a:t>doi</a:t>
            </a:r>
            <a:r>
              <a:rPr kumimoji="0" lang="en-US" altLang="en-US" sz="1800" b="0" i="0" u="none" strike="noStrike" cap="none" normalizeH="0" baseline="0" dirty="0">
                <a:ln>
                  <a:noFill/>
                </a:ln>
                <a:solidFill>
                  <a:srgbClr val="5B616B"/>
                </a:solidFill>
                <a:effectLst/>
                <a:latin typeface="Arial" panose="020B0604020202020204" pitchFamily="34" charset="0"/>
              </a:rPr>
              <a:t>: 10.7759/cureus.2298.</a:t>
            </a:r>
            <a:endParaRPr kumimoji="0" lang="en-US" altLang="en-US" sz="1800" b="1" i="0" u="none" strike="noStrike" cap="none" normalizeH="0" baseline="0" dirty="0">
              <a:ln>
                <a:noFill/>
              </a:ln>
              <a:solidFill>
                <a:srgbClr val="212121"/>
              </a:solidFill>
              <a:effectLst/>
              <a:latin typeface="Merriweather" panose="000005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212121"/>
                </a:solidFill>
                <a:effectLst/>
                <a:latin typeface="Merriweather" panose="00000500000000000000" pitchFamily="2" charset="0"/>
              </a:rPr>
              <a:t>Role of Thermography in the Diagnosis of Chronic Sinusitis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71BC"/>
                </a:solidFill>
                <a:effectLst/>
                <a:latin typeface="BlinkMacSystemFont"/>
                <a:hlinkClick r:id="rId2"/>
              </a:rPr>
              <a:t>Raja </a:t>
            </a:r>
            <a:r>
              <a:rPr kumimoji="0" lang="en-US" altLang="en-US" sz="1800" b="0" i="0" u="none" strike="noStrike" cap="none" normalizeH="0" baseline="0" dirty="0" err="1">
                <a:ln>
                  <a:noFill/>
                </a:ln>
                <a:solidFill>
                  <a:srgbClr val="0071BC"/>
                </a:solidFill>
                <a:effectLst/>
                <a:latin typeface="BlinkMacSystemFont"/>
                <a:hlinkClick r:id="rId2"/>
              </a:rPr>
              <a:t>Kalaiarasi</a:t>
            </a:r>
            <a:r>
              <a:rPr kumimoji="0" lang="en-US" altLang="en-US" sz="1800" b="0" i="0" u="none" strike="noStrike" cap="none" normalizeH="0" baseline="30000" dirty="0">
                <a:ln>
                  <a:noFill/>
                </a:ln>
                <a:solidFill>
                  <a:srgbClr val="5B616B"/>
                </a:solidFill>
                <a:effectLst/>
                <a:latin typeface="BlinkMacSystemFont"/>
              </a:rPr>
              <a:t> </a:t>
            </a:r>
            <a:r>
              <a:rPr kumimoji="0" lang="en-US" altLang="en-US" sz="1800" b="0" i="0" u="none" strike="noStrike" cap="none" normalizeH="0" baseline="30000" dirty="0">
                <a:ln>
                  <a:noFill/>
                </a:ln>
                <a:solidFill>
                  <a:srgbClr val="323A45"/>
                </a:solidFill>
                <a:effectLst/>
                <a:latin typeface="BlinkMacSystemFont"/>
                <a:hlinkClick r:id="rId3" tooltip="Otorhinolaryngology, Sri Lakshmi Narayana Institute of Medical Science, Puducherry, India."/>
              </a:rPr>
              <a:t>1</a:t>
            </a:r>
            <a:r>
              <a:rPr kumimoji="0" lang="en-US" altLang="en-US" sz="1800" b="0" i="0" u="none" strike="noStrike" cap="none" normalizeH="0" baseline="0" dirty="0">
                <a:ln>
                  <a:noFill/>
                </a:ln>
                <a:solidFill>
                  <a:srgbClr val="5B616B"/>
                </a:solidFill>
                <a:effectLst/>
                <a:latin typeface="BlinkMacSystemFont"/>
              </a:rPr>
              <a:t>, </a:t>
            </a:r>
            <a:r>
              <a:rPr kumimoji="0" lang="en-US" altLang="en-US" sz="1800" b="0" i="0" u="none" strike="noStrike" cap="none" normalizeH="0" baseline="0" dirty="0" err="1">
                <a:ln>
                  <a:noFill/>
                </a:ln>
                <a:solidFill>
                  <a:srgbClr val="0071BC"/>
                </a:solidFill>
                <a:effectLst/>
                <a:latin typeface="BlinkMacSystemFont"/>
                <a:hlinkClick r:id="rId4"/>
              </a:rPr>
              <a:t>Chellappa</a:t>
            </a:r>
            <a:r>
              <a:rPr kumimoji="0" lang="en-US" altLang="en-US" sz="1800" b="0" i="0" u="none" strike="noStrike" cap="none" normalizeH="0" baseline="0" dirty="0">
                <a:ln>
                  <a:noFill/>
                </a:ln>
                <a:solidFill>
                  <a:srgbClr val="0071BC"/>
                </a:solidFill>
                <a:effectLst/>
                <a:latin typeface="BlinkMacSystemFont"/>
                <a:hlinkClick r:id="rId4"/>
              </a:rPr>
              <a:t> Vijayakumar</a:t>
            </a:r>
            <a:r>
              <a:rPr kumimoji="0" lang="en-US" altLang="en-US" sz="1800" b="0" i="0" u="none" strike="noStrike" cap="none" normalizeH="0" baseline="30000" dirty="0">
                <a:ln>
                  <a:noFill/>
                </a:ln>
                <a:solidFill>
                  <a:srgbClr val="5B616B"/>
                </a:solidFill>
                <a:effectLst/>
                <a:latin typeface="BlinkMacSystemFont"/>
              </a:rPr>
              <a:t> </a:t>
            </a:r>
            <a:r>
              <a:rPr kumimoji="0" lang="en-US" altLang="en-US" sz="1800" b="0" i="0" u="none" strike="noStrike" cap="none" normalizeH="0" baseline="30000" dirty="0">
                <a:ln>
                  <a:noFill/>
                </a:ln>
                <a:solidFill>
                  <a:srgbClr val="323A45"/>
                </a:solidFill>
                <a:effectLst/>
                <a:latin typeface="BlinkMacSystemFont"/>
                <a:hlinkClick r:id="rId5" tooltip="Surgery, Jawaharlal Institute of Postgraduate Medical Education and Research (JIPMER), Puducherry, India."/>
              </a:rPr>
              <a:t>2</a:t>
            </a:r>
            <a:r>
              <a:rPr kumimoji="0" lang="en-US" altLang="en-US" sz="1800" b="0" i="0" u="none" strike="noStrike" cap="none" normalizeH="0" baseline="0" dirty="0">
                <a:ln>
                  <a:noFill/>
                </a:ln>
                <a:solidFill>
                  <a:srgbClr val="5B616B"/>
                </a:solidFill>
                <a:effectLst/>
                <a:latin typeface="BlinkMacSystemFont"/>
              </a:rPr>
              <a:t>, </a:t>
            </a:r>
            <a:r>
              <a:rPr kumimoji="0" lang="en-US" altLang="en-US" sz="1800" b="0" i="0" u="none" strike="noStrike" cap="none" normalizeH="0" baseline="0" dirty="0">
                <a:ln>
                  <a:noFill/>
                </a:ln>
                <a:solidFill>
                  <a:srgbClr val="0071BC"/>
                </a:solidFill>
                <a:effectLst/>
                <a:latin typeface="BlinkMacSystemFont"/>
                <a:hlinkClick r:id="rId6"/>
              </a:rPr>
              <a:t>Ramalingam Archana</a:t>
            </a:r>
            <a:r>
              <a:rPr kumimoji="0" lang="en-US" altLang="en-US" sz="1800" b="0" i="0" u="none" strike="noStrike" cap="none" normalizeH="0" baseline="30000" dirty="0">
                <a:ln>
                  <a:noFill/>
                </a:ln>
                <a:solidFill>
                  <a:srgbClr val="5B616B"/>
                </a:solidFill>
                <a:effectLst/>
                <a:latin typeface="BlinkMacSystemFont"/>
              </a:rPr>
              <a:t> </a:t>
            </a:r>
            <a:r>
              <a:rPr kumimoji="0" lang="en-US" altLang="en-US" sz="1800" b="0" i="0" u="none" strike="noStrike" cap="none" normalizeH="0" baseline="30000" dirty="0">
                <a:ln>
                  <a:noFill/>
                </a:ln>
                <a:solidFill>
                  <a:srgbClr val="323A45"/>
                </a:solidFill>
                <a:effectLst/>
                <a:latin typeface="BlinkMacSystemFont"/>
                <a:hlinkClick r:id="rId7" tooltip="Preventive Medicine, Jawaharlal Institute of Postgraduate Medical Education and Research (JIPMER), Puducherry, India."/>
              </a:rPr>
              <a:t>3</a:t>
            </a:r>
            <a:r>
              <a:rPr kumimoji="0" lang="en-US" altLang="en-US" sz="1800" b="0" i="0" u="none" strike="noStrike" cap="none" normalizeH="0" baseline="0" dirty="0">
                <a:ln>
                  <a:noFill/>
                </a:ln>
                <a:solidFill>
                  <a:srgbClr val="5B616B"/>
                </a:solidFill>
                <a:effectLst/>
                <a:latin typeface="BlinkMacSystemFont"/>
              </a:rPr>
              <a:t>, </a:t>
            </a:r>
            <a:r>
              <a:rPr kumimoji="0" lang="en-US" altLang="en-US" sz="1800" b="0" i="0" u="none" strike="noStrike" cap="none" normalizeH="0" baseline="0" dirty="0">
                <a:ln>
                  <a:noFill/>
                </a:ln>
                <a:solidFill>
                  <a:srgbClr val="0071BC"/>
                </a:solidFill>
                <a:effectLst/>
                <a:latin typeface="BlinkMacSystemFont"/>
                <a:hlinkClick r:id="rId8"/>
              </a:rPr>
              <a:t>Ramakrishnan </a:t>
            </a:r>
            <a:r>
              <a:rPr kumimoji="0" lang="en-US" altLang="en-US" sz="1800" b="0" i="0" u="none" strike="noStrike" cap="none" normalizeH="0" baseline="0" dirty="0" err="1">
                <a:ln>
                  <a:noFill/>
                </a:ln>
                <a:solidFill>
                  <a:srgbClr val="0071BC"/>
                </a:solidFill>
                <a:effectLst/>
                <a:latin typeface="BlinkMacSystemFont"/>
                <a:hlinkClick r:id="rId8"/>
              </a:rPr>
              <a:t>Venkataramanan</a:t>
            </a:r>
            <a:r>
              <a:rPr kumimoji="0" lang="en-US" altLang="en-US" sz="1800" b="0" i="0" u="none" strike="noStrike" cap="none" normalizeH="0" baseline="30000" dirty="0">
                <a:ln>
                  <a:noFill/>
                </a:ln>
                <a:solidFill>
                  <a:srgbClr val="5B616B"/>
                </a:solidFill>
                <a:effectLst/>
                <a:latin typeface="BlinkMacSystemFont"/>
              </a:rPr>
              <a:t> </a:t>
            </a:r>
            <a:r>
              <a:rPr kumimoji="0" lang="en-US" altLang="en-US" sz="1800" b="0" i="0" u="none" strike="noStrike" cap="none" normalizeH="0" baseline="30000" dirty="0">
                <a:ln>
                  <a:noFill/>
                </a:ln>
                <a:solidFill>
                  <a:srgbClr val="323A45"/>
                </a:solidFill>
                <a:effectLst/>
                <a:latin typeface="BlinkMacSystemFont"/>
                <a:hlinkClick r:id="rId9" tooltip="Otolaryngology, Sri Lakshmi Narayana Institute of Medical Science, Puducherry, India."/>
              </a:rPr>
              <a:t>4</a:t>
            </a:r>
            <a:r>
              <a:rPr kumimoji="0" lang="en-US" altLang="en-US" sz="1800" b="0" i="0" u="none" strike="noStrike" cap="none" normalizeH="0" baseline="0" dirty="0">
                <a:ln>
                  <a:noFill/>
                </a:ln>
                <a:solidFill>
                  <a:srgbClr val="5B616B"/>
                </a:solidFill>
                <a:effectLst/>
                <a:latin typeface="BlinkMacSystemFont"/>
              </a:rPr>
              <a:t>, </a:t>
            </a:r>
            <a:r>
              <a:rPr kumimoji="0" lang="en-US" altLang="en-US" sz="1800" b="0" i="0" u="none" strike="noStrike" cap="none" normalizeH="0" baseline="0" dirty="0">
                <a:ln>
                  <a:noFill/>
                </a:ln>
                <a:solidFill>
                  <a:srgbClr val="0071BC"/>
                </a:solidFill>
                <a:effectLst/>
                <a:latin typeface="BlinkMacSystemFont"/>
                <a:hlinkClick r:id="rId10"/>
              </a:rPr>
              <a:t>Ranganathan Chidambaram</a:t>
            </a:r>
            <a:r>
              <a:rPr kumimoji="0" lang="en-US" altLang="en-US" sz="1800" b="0" i="0" u="none" strike="noStrike" cap="none" normalizeH="0" baseline="30000" dirty="0">
                <a:ln>
                  <a:noFill/>
                </a:ln>
                <a:solidFill>
                  <a:srgbClr val="5B616B"/>
                </a:solidFill>
                <a:effectLst/>
                <a:latin typeface="BlinkMacSystemFont"/>
              </a:rPr>
              <a:t> </a:t>
            </a:r>
            <a:r>
              <a:rPr kumimoji="0" lang="en-US" altLang="en-US" sz="1800" b="0" i="0" u="none" strike="noStrike" cap="none" normalizeH="0" baseline="30000" dirty="0">
                <a:ln>
                  <a:noFill/>
                </a:ln>
                <a:solidFill>
                  <a:srgbClr val="323A45"/>
                </a:solidFill>
                <a:effectLst/>
                <a:latin typeface="BlinkMacSystemFont"/>
                <a:hlinkClick r:id="rId11" tooltip="Radiology, Sri Lakshmi Narayana Institute of Medical Science, Puducherry, India."/>
              </a:rPr>
              <a:t>5</a:t>
            </a:r>
            <a:r>
              <a:rPr kumimoji="0" lang="en-US" altLang="en-US" sz="1800" b="0" i="0" u="none" strike="noStrike" cap="none" normalizeH="0" baseline="0" dirty="0">
                <a:ln>
                  <a:noFill/>
                </a:ln>
                <a:solidFill>
                  <a:srgbClr val="5B616B"/>
                </a:solidFill>
                <a:effectLst/>
                <a:latin typeface="BlinkMacSystemFont"/>
              </a:rPr>
              <a:t>, </a:t>
            </a:r>
            <a:r>
              <a:rPr kumimoji="0" lang="en-US" altLang="en-US" sz="1800" b="0" i="0" u="none" strike="noStrike" cap="none" normalizeH="0" baseline="0" dirty="0" err="1">
                <a:ln>
                  <a:noFill/>
                </a:ln>
                <a:solidFill>
                  <a:srgbClr val="0071BC"/>
                </a:solidFill>
                <a:effectLst/>
                <a:latin typeface="BlinkMacSystemFont"/>
                <a:hlinkClick r:id="rId12"/>
              </a:rPr>
              <a:t>Sadhanandham</a:t>
            </a:r>
            <a:r>
              <a:rPr kumimoji="0" lang="en-US" altLang="en-US" sz="1800" b="0" i="0" u="none" strike="noStrike" cap="none" normalizeH="0" baseline="0" dirty="0">
                <a:ln>
                  <a:noFill/>
                </a:ln>
                <a:solidFill>
                  <a:srgbClr val="0071BC"/>
                </a:solidFill>
                <a:effectLst/>
                <a:latin typeface="BlinkMacSystemFont"/>
                <a:hlinkClick r:id="rId12"/>
              </a:rPr>
              <a:t> </a:t>
            </a:r>
            <a:r>
              <a:rPr kumimoji="0" lang="en-US" altLang="en-US" sz="1800" b="0" i="0" u="none" strike="noStrike" cap="none" normalizeH="0" baseline="0" dirty="0" err="1">
                <a:ln>
                  <a:noFill/>
                </a:ln>
                <a:solidFill>
                  <a:srgbClr val="0071BC"/>
                </a:solidFill>
                <a:effectLst/>
                <a:latin typeface="BlinkMacSystemFont"/>
                <a:hlinkClick r:id="rId12"/>
              </a:rPr>
              <a:t>Shrinuvasan</a:t>
            </a:r>
            <a:r>
              <a:rPr kumimoji="0" lang="en-US" altLang="en-US" sz="1800" b="0" i="0" u="none" strike="noStrike" cap="none" normalizeH="0" baseline="30000" dirty="0">
                <a:ln>
                  <a:noFill/>
                </a:ln>
                <a:solidFill>
                  <a:srgbClr val="5B616B"/>
                </a:solidFill>
                <a:effectLst/>
                <a:latin typeface="BlinkMacSystemFont"/>
              </a:rPr>
              <a:t> </a:t>
            </a:r>
            <a:r>
              <a:rPr kumimoji="0" lang="en-US" altLang="en-US" sz="1800" b="0" i="0" u="none" strike="noStrike" cap="none" normalizeH="0" baseline="30000" dirty="0">
                <a:ln>
                  <a:noFill/>
                </a:ln>
                <a:solidFill>
                  <a:srgbClr val="323A45"/>
                </a:solidFill>
                <a:effectLst/>
                <a:latin typeface="BlinkMacSystemFont"/>
                <a:hlinkClick r:id="rId11" tooltip="Radiology, Sri Lakshmi Narayana Institute of Medical Science, Puducherry, India."/>
              </a:rPr>
              <a:t>5</a:t>
            </a:r>
            <a:r>
              <a:rPr kumimoji="0" lang="en-US" altLang="en-US" sz="1800" b="0" i="0" u="none" strike="noStrike" cap="none" normalizeH="0" baseline="0" dirty="0">
                <a:ln>
                  <a:noFill/>
                </a:ln>
                <a:solidFill>
                  <a:srgbClr val="5B616B"/>
                </a:solidFill>
                <a:effectLst/>
                <a:latin typeface="BlinkMacSystemFont"/>
              </a:rPr>
              <a:t>, </a:t>
            </a:r>
            <a:r>
              <a:rPr kumimoji="0" lang="en-US" altLang="en-US" sz="1800" b="0" i="0" u="none" strike="noStrike" cap="none" normalizeH="0" baseline="0" dirty="0">
                <a:ln>
                  <a:noFill/>
                </a:ln>
                <a:solidFill>
                  <a:srgbClr val="0071BC"/>
                </a:solidFill>
                <a:effectLst/>
                <a:latin typeface="BlinkMacSystemFont"/>
                <a:hlinkClick r:id="rId13"/>
              </a:rPr>
              <a:t>Ravi Prabhu</a:t>
            </a:r>
            <a:r>
              <a:rPr kumimoji="0" lang="en-US" altLang="en-US" sz="1800" b="0" i="0" u="none" strike="noStrike" cap="none" normalizeH="0" baseline="30000" dirty="0">
                <a:ln>
                  <a:noFill/>
                </a:ln>
                <a:solidFill>
                  <a:srgbClr val="5B616B"/>
                </a:solidFill>
                <a:effectLst/>
                <a:latin typeface="BlinkMacSystemFont"/>
              </a:rPr>
              <a:t> </a:t>
            </a:r>
            <a:r>
              <a:rPr kumimoji="0" lang="en-US" altLang="en-US" sz="1800" b="0" i="0" u="none" strike="noStrike" cap="none" normalizeH="0" baseline="30000" dirty="0">
                <a:ln>
                  <a:noFill/>
                </a:ln>
                <a:solidFill>
                  <a:srgbClr val="323A45"/>
                </a:solidFill>
                <a:effectLst/>
                <a:latin typeface="BlinkMacSystemFont"/>
                <a:hlinkClick r:id="rId14" tooltip="General Surgery, Sri Lakshmi Narayana Institute of Medical Science, Puducherry, India."/>
              </a:rPr>
              <a:t>6</a:t>
            </a:r>
            <a:endParaRPr kumimoji="0" lang="en-US" altLang="en-US"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212121"/>
                </a:solidFill>
                <a:effectLst/>
                <a:latin typeface="BlinkMacSystemFont"/>
              </a:rPr>
              <a:t>Affiliations </a:t>
            </a:r>
            <a:endParaRPr kumimoji="0" lang="en-US" altLang="en-US"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rgbClr val="212121"/>
                </a:solidFill>
                <a:effectLst/>
                <a:latin typeface="BlinkMacSystemFont"/>
              </a:rPr>
              <a:t>PMID: 29755895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rgbClr val="212121"/>
                </a:solidFill>
                <a:effectLst/>
                <a:latin typeface="BlinkMacSystemFont"/>
              </a:rPr>
              <a:t>PMCID: </a:t>
            </a:r>
            <a:r>
              <a:rPr kumimoji="0" lang="en-US" altLang="en-US" sz="1800" b="0" i="0" u="none" strike="noStrike" cap="none" normalizeH="0" baseline="0" dirty="0">
                <a:ln>
                  <a:noFill/>
                </a:ln>
                <a:solidFill>
                  <a:srgbClr val="0071BC"/>
                </a:solidFill>
                <a:effectLst/>
                <a:latin typeface="BlinkMacSystemFont"/>
                <a:hlinkClick r:id="rId15"/>
              </a:rPr>
              <a:t>PMC5945270</a:t>
            </a:r>
            <a:r>
              <a:rPr kumimoji="0" lang="en-US" altLang="en-US" sz="1800" b="0" i="0" u="none" strike="noStrike" cap="none" normalizeH="0" baseline="0" dirty="0">
                <a:ln>
                  <a:noFill/>
                </a:ln>
                <a:solidFill>
                  <a:srgbClr val="212121"/>
                </a:solidFill>
                <a:effectLst/>
                <a:latin typeface="BlinkMacSystemFont"/>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rgbClr val="212121"/>
                </a:solidFill>
                <a:effectLst/>
                <a:latin typeface="BlinkMacSystemFont"/>
              </a:rPr>
              <a:t>DOI: </a:t>
            </a:r>
            <a:r>
              <a:rPr kumimoji="0" lang="en-US" altLang="en-US" sz="1800" b="0" i="0" u="none" strike="noStrike" cap="none" normalizeH="0" baseline="0" dirty="0">
                <a:ln>
                  <a:noFill/>
                </a:ln>
                <a:solidFill>
                  <a:srgbClr val="0071BC"/>
                </a:solidFill>
                <a:effectLst/>
                <a:latin typeface="BlinkMacSystemFont"/>
                <a:hlinkClick r:id="rId16"/>
              </a:rPr>
              <a:t>10.7759/cureus.2298</a:t>
            </a:r>
            <a:endParaRPr kumimoji="0" lang="en-US" altLang="en-US" sz="1800" b="0" i="0" u="none" strike="noStrike" cap="none" normalizeH="0" baseline="0" dirty="0">
              <a:ln>
                <a:noFill/>
              </a:ln>
              <a:solidFill>
                <a:srgbClr val="212121"/>
              </a:solidFill>
              <a:effectLst/>
              <a:latin typeface="BlinkMacSystemFon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437192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CC475-A71B-196F-F855-7937018A6427}"/>
              </a:ext>
            </a:extLst>
          </p:cNvPr>
          <p:cNvSpPr>
            <a:spLocks noGrp="1"/>
          </p:cNvSpPr>
          <p:nvPr>
            <p:ph type="title"/>
          </p:nvPr>
        </p:nvSpPr>
        <p:spPr/>
        <p:txBody>
          <a:bodyPr/>
          <a:lstStyle/>
          <a:p>
            <a:endParaRPr lang="en-US"/>
          </a:p>
        </p:txBody>
      </p:sp>
      <p:pic>
        <p:nvPicPr>
          <p:cNvPr id="5122" name="Picture 2" descr="Thermography Crystal Lake IL | Medical Thermal Imaging Algonquin ...">
            <a:extLst>
              <a:ext uri="{FF2B5EF4-FFF2-40B4-BE49-F238E27FC236}">
                <a16:creationId xmlns:a16="http://schemas.microsoft.com/office/drawing/2014/main" id="{2DA46D5A-EDFF-D0F4-DFBC-E012E1D4ADF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0"/>
            <a:ext cx="10768118" cy="6942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9147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B5A2E-75B7-F8AB-CFAD-F19069D7CC96}"/>
              </a:ext>
            </a:extLst>
          </p:cNvPr>
          <p:cNvSpPr>
            <a:spLocks noGrp="1"/>
          </p:cNvSpPr>
          <p:nvPr>
            <p:ph type="title"/>
          </p:nvPr>
        </p:nvSpPr>
        <p:spPr/>
        <p:txBody>
          <a:bodyPr>
            <a:noAutofit/>
          </a:bodyPr>
          <a:lstStyle/>
          <a:p>
            <a:pPr lvl="0" eaLnBrk="0" fontAlgn="base" hangingPunct="0">
              <a:lnSpc>
                <a:spcPct val="100000"/>
              </a:lnSpc>
              <a:spcAft>
                <a:spcPct val="0"/>
              </a:spcAft>
              <a:buFontTx/>
              <a:buChar char="•"/>
            </a:pPr>
            <a:r>
              <a:rPr lang="en-US" altLang="en-US" sz="1800" dirty="0">
                <a:latin typeface="Arial" panose="020B0604020202020204" pitchFamily="34" charset="0"/>
              </a:rPr>
              <a:t>2019 Jul;2019:5498-5501.</a:t>
            </a:r>
            <a:br>
              <a:rPr lang="en-US" altLang="en-US" sz="1800" dirty="0">
                <a:latin typeface="Arial" panose="020B0604020202020204" pitchFamily="34" charset="0"/>
              </a:rPr>
            </a:br>
            <a:r>
              <a:rPr lang="en-US" altLang="en-US" sz="1800" dirty="0">
                <a:latin typeface="Arial" panose="020B0604020202020204" pitchFamily="34" charset="0"/>
              </a:rPr>
              <a:t> </a:t>
            </a:r>
            <a:r>
              <a:rPr lang="en-US" altLang="en-US" sz="1800" dirty="0" err="1">
                <a:solidFill>
                  <a:srgbClr val="5B616B"/>
                </a:solidFill>
                <a:latin typeface="Arial" panose="020B0604020202020204" pitchFamily="34" charset="0"/>
              </a:rPr>
              <a:t>doi</a:t>
            </a:r>
            <a:r>
              <a:rPr lang="en-US" altLang="en-US" sz="1800" dirty="0">
                <a:solidFill>
                  <a:srgbClr val="5B616B"/>
                </a:solidFill>
                <a:latin typeface="Arial" panose="020B0604020202020204" pitchFamily="34" charset="0"/>
              </a:rPr>
              <a:t>: 10.1109/EMBC.2019.8856801.</a:t>
            </a:r>
            <a:br>
              <a:rPr lang="en-US" altLang="en-US" sz="1800" b="1" dirty="0">
                <a:latin typeface="Merriweather" panose="00000500000000000000" pitchFamily="2" charset="0"/>
              </a:rPr>
            </a:br>
            <a:r>
              <a:rPr lang="en-US" altLang="en-US" sz="1800" b="1" dirty="0">
                <a:latin typeface="Merriweather" panose="00000500000000000000" pitchFamily="2" charset="0"/>
              </a:rPr>
              <a:t>Using Thermography as Auxiliary Tool to Thyroid Cancer Diagnosis: a Case Study</a:t>
            </a:r>
            <a:br>
              <a:rPr lang="en-US" altLang="en-US" sz="1800" b="1" dirty="0">
                <a:latin typeface="Merriweather" panose="00000500000000000000" pitchFamily="2" charset="0"/>
              </a:rPr>
            </a:br>
            <a:r>
              <a:rPr lang="en-US" altLang="en-US" sz="1800" dirty="0">
                <a:solidFill>
                  <a:srgbClr val="0071BC"/>
                </a:solidFill>
                <a:hlinkClick r:id="rId2"/>
              </a:rPr>
              <a:t>V M B Camargo</a:t>
            </a:r>
            <a:r>
              <a:rPr lang="en-US" altLang="en-US" sz="1800" dirty="0">
                <a:solidFill>
                  <a:srgbClr val="5B616B"/>
                </a:solidFill>
                <a:latin typeface="Arial" panose="020B0604020202020204" pitchFamily="34" charset="0"/>
              </a:rPr>
              <a:t>, </a:t>
            </a:r>
            <a:r>
              <a:rPr lang="en-US" altLang="en-US" sz="1800" dirty="0">
                <a:solidFill>
                  <a:srgbClr val="0071BC"/>
                </a:solidFill>
                <a:latin typeface="Arial" panose="020B0604020202020204" pitchFamily="34" charset="0"/>
                <a:hlinkClick r:id="rId3"/>
              </a:rPr>
              <a:t>H </a:t>
            </a:r>
            <a:r>
              <a:rPr lang="en-US" altLang="en-US" sz="1800" dirty="0" err="1">
                <a:solidFill>
                  <a:srgbClr val="0071BC"/>
                </a:solidFill>
                <a:latin typeface="Arial" panose="020B0604020202020204" pitchFamily="34" charset="0"/>
                <a:hlinkClick r:id="rId3"/>
              </a:rPr>
              <a:t>Gamba</a:t>
            </a:r>
            <a:r>
              <a:rPr lang="en-US" altLang="en-US" sz="1800" dirty="0">
                <a:solidFill>
                  <a:srgbClr val="5B616B"/>
                </a:solidFill>
                <a:latin typeface="Arial" panose="020B0604020202020204" pitchFamily="34" charset="0"/>
              </a:rPr>
              <a:t>, </a:t>
            </a:r>
            <a:r>
              <a:rPr lang="en-US" altLang="en-US" sz="1800" dirty="0">
                <a:solidFill>
                  <a:srgbClr val="0071BC"/>
                </a:solidFill>
                <a:latin typeface="Arial" panose="020B0604020202020204" pitchFamily="34" charset="0"/>
                <a:hlinkClick r:id="rId4"/>
              </a:rPr>
              <a:t>E F R </a:t>
            </a:r>
            <a:r>
              <a:rPr lang="en-US" altLang="en-US" sz="1800" dirty="0" err="1">
                <a:solidFill>
                  <a:srgbClr val="0071BC"/>
                </a:solidFill>
                <a:latin typeface="Arial" panose="020B0604020202020204" pitchFamily="34" charset="0"/>
                <a:hlinkClick r:id="rId4"/>
              </a:rPr>
              <a:t>Romaneli</a:t>
            </a:r>
            <a:r>
              <a:rPr lang="en-US" altLang="en-US" sz="1800" dirty="0">
                <a:solidFill>
                  <a:srgbClr val="5B616B"/>
                </a:solidFill>
                <a:latin typeface="Arial" panose="020B0604020202020204" pitchFamily="34" charset="0"/>
              </a:rPr>
              <a:t>, </a:t>
            </a:r>
            <a:r>
              <a:rPr lang="en-US" altLang="en-US" sz="1800" dirty="0">
                <a:solidFill>
                  <a:srgbClr val="0071BC"/>
                </a:solidFill>
                <a:latin typeface="Arial" panose="020B0604020202020204" pitchFamily="34" charset="0"/>
                <a:hlinkClick r:id="rId5"/>
              </a:rPr>
              <a:t>L Ulbricht</a:t>
            </a:r>
            <a:br>
              <a:rPr lang="en-US" altLang="en-US" sz="1800" dirty="0">
                <a:latin typeface="Arial" panose="020B0604020202020204" pitchFamily="34" charset="0"/>
              </a:rPr>
            </a:br>
            <a:r>
              <a:rPr lang="en-US" altLang="en-US" sz="1800" dirty="0">
                <a:latin typeface="Arial" panose="020B0604020202020204" pitchFamily="34" charset="0"/>
              </a:rPr>
              <a:t>PMID: </a:t>
            </a:r>
            <a:r>
              <a:rPr lang="en-US" altLang="en-US" sz="1800" dirty="0">
                <a:solidFill>
                  <a:srgbClr val="212121"/>
                </a:solidFill>
                <a:latin typeface="Arial" panose="020B0604020202020204" pitchFamily="34" charset="0"/>
              </a:rPr>
              <a:t>31947099</a:t>
            </a:r>
            <a:r>
              <a:rPr lang="en-US" altLang="en-US" sz="1800" dirty="0">
                <a:latin typeface="Arial" panose="020B0604020202020204" pitchFamily="34" charset="0"/>
              </a:rPr>
              <a:t> </a:t>
            </a:r>
            <a:br>
              <a:rPr lang="en-US" altLang="en-US" sz="1800" dirty="0">
                <a:latin typeface="Arial" panose="020B0604020202020204" pitchFamily="34" charset="0"/>
              </a:rPr>
            </a:br>
            <a:r>
              <a:rPr lang="en-US" altLang="en-US" sz="1800" dirty="0">
                <a:latin typeface="Arial" panose="020B0604020202020204" pitchFamily="34" charset="0"/>
              </a:rPr>
              <a:t>DOI: </a:t>
            </a:r>
            <a:r>
              <a:rPr lang="en-US" altLang="en-US" sz="1800" dirty="0">
                <a:solidFill>
                  <a:srgbClr val="0071BC"/>
                </a:solidFill>
                <a:latin typeface="Arial" panose="020B0604020202020204" pitchFamily="34" charset="0"/>
                <a:hlinkClick r:id="rId6"/>
              </a:rPr>
              <a:t>10.1109/EMBC.2019.8856801</a:t>
            </a:r>
            <a:br>
              <a:rPr lang="en-US" altLang="en-US" sz="1800" dirty="0">
                <a:latin typeface="Arial" panose="020B0604020202020204" pitchFamily="34" charset="0"/>
              </a:rPr>
            </a:br>
            <a:endParaRPr lang="en-US" sz="1800" dirty="0"/>
          </a:p>
        </p:txBody>
      </p:sp>
      <p:sp>
        <p:nvSpPr>
          <p:cNvPr id="6" name="TextBox 5">
            <a:extLst>
              <a:ext uri="{FF2B5EF4-FFF2-40B4-BE49-F238E27FC236}">
                <a16:creationId xmlns:a16="http://schemas.microsoft.com/office/drawing/2014/main" id="{DC5CC710-CAC6-43C9-AEBA-0ABD62A52829}"/>
              </a:ext>
            </a:extLst>
          </p:cNvPr>
          <p:cNvSpPr txBox="1"/>
          <p:nvPr/>
        </p:nvSpPr>
        <p:spPr>
          <a:xfrm>
            <a:off x="400050" y="1932563"/>
            <a:ext cx="11077575" cy="4801314"/>
          </a:xfrm>
          <a:prstGeom prst="rect">
            <a:avLst/>
          </a:prstGeom>
          <a:noFill/>
        </p:spPr>
        <p:txBody>
          <a:bodyPr wrap="square">
            <a:spAutoFit/>
          </a:bodyPr>
          <a:lstStyle/>
          <a:p>
            <a:pPr algn="l"/>
            <a:r>
              <a:rPr lang="en-US" b="1" i="0" dirty="0">
                <a:solidFill>
                  <a:srgbClr val="212121"/>
                </a:solidFill>
                <a:effectLst/>
                <a:latin typeface="Merriweather" panose="00000500000000000000" pitchFamily="2" charset="0"/>
              </a:rPr>
              <a:t>Abstract</a:t>
            </a:r>
          </a:p>
          <a:p>
            <a:pPr algn="l"/>
            <a:r>
              <a:rPr lang="en-US" b="0" i="0" dirty="0">
                <a:solidFill>
                  <a:srgbClr val="212121"/>
                </a:solidFill>
                <a:effectLst/>
                <a:latin typeface="BlinkMacSystemFont"/>
              </a:rPr>
              <a:t>The diagnostic medicine evolves and takes benefit from the development of technology constantly. New therapeutic modalities are studied in the area of oncology in order to assist, evaluate, and monitor the diagnosis of cancer. The thyroid cancer is a disease that has increased in incidence and mainly affects women. Infrared thermography is an imaging technique that helps to diagnose several kinds of cancer as shown in several researches. It is useful for monitoring therapeutic procedures and detecting the appearance of new nodes. Its effectiveness depends on the use of correct protocol of acquisition and analysis of the images and precise assessment of thermograms. This work focuses on checking the viability of thermal imaging in the evaluation of thyroid cancer recurrence. A female patient presented right lobectomy of the thyroid gland and diagnosed with adenoma in the upper third of the left lobe of the thyroid participated in the study. The dynamic thermography under cold stressing was used. The analysis of variation rate and the average difference of temperature in the cancerous tissue (left lobe) comparing to the healthy tissue (isthmus) were performed. Forty photos were evaluated during fifteen minutes. The images were taken every ten seconds in the first five minutes. The temperature variation rate increased in both regions during this time according to the results. The average of temperature difference, compared to the healthy tissue (isthmus) after cold stressing is 1.0</a:t>
            </a:r>
            <a:r>
              <a:rPr lang="en-US" b="0" i="0" baseline="30000" dirty="0">
                <a:solidFill>
                  <a:srgbClr val="212121"/>
                </a:solidFill>
                <a:effectLst/>
                <a:latin typeface="BlinkMacSystemFont"/>
              </a:rPr>
              <a:t>o</a:t>
            </a:r>
            <a:r>
              <a:rPr lang="en-US" b="0" i="0" dirty="0">
                <a:solidFill>
                  <a:srgbClr val="212121"/>
                </a:solidFill>
                <a:effectLst/>
                <a:latin typeface="BlinkMacSystemFont"/>
              </a:rPr>
              <a:t> C after 5 or 10 minutes and 0.8</a:t>
            </a:r>
            <a:r>
              <a:rPr lang="en-US" b="0" i="0" baseline="30000" dirty="0">
                <a:solidFill>
                  <a:srgbClr val="212121"/>
                </a:solidFill>
                <a:effectLst/>
                <a:latin typeface="BlinkMacSystemFont"/>
              </a:rPr>
              <a:t>o</a:t>
            </a:r>
            <a:r>
              <a:rPr lang="en-US" b="0" i="0" dirty="0">
                <a:solidFill>
                  <a:srgbClr val="212121"/>
                </a:solidFill>
                <a:effectLst/>
                <a:latin typeface="BlinkMacSystemFont"/>
              </a:rPr>
              <a:t>C after 15 minutes. The temperature ripple was higher on the healthy tissue (5°C) than on the cancerous one (3.6</a:t>
            </a:r>
            <a:r>
              <a:rPr lang="en-US" b="0" i="0" baseline="30000" dirty="0">
                <a:solidFill>
                  <a:srgbClr val="212121"/>
                </a:solidFill>
                <a:effectLst/>
                <a:latin typeface="BlinkMacSystemFont"/>
              </a:rPr>
              <a:t>o</a:t>
            </a:r>
            <a:r>
              <a:rPr lang="en-US" b="0" i="0" dirty="0">
                <a:solidFill>
                  <a:srgbClr val="212121"/>
                </a:solidFill>
                <a:effectLst/>
                <a:latin typeface="BlinkMacSystemFont"/>
              </a:rPr>
              <a:t>C) right after cold stressing. </a:t>
            </a:r>
            <a:r>
              <a:rPr lang="en-US" b="0" i="0" dirty="0">
                <a:solidFill>
                  <a:srgbClr val="212121"/>
                </a:solidFill>
                <a:effectLst/>
                <a:highlight>
                  <a:srgbClr val="FFFF00"/>
                </a:highlight>
                <a:latin typeface="BlinkMacSystemFont"/>
              </a:rPr>
              <a:t>Thermography seems to be effective in detecting the new thyroid nodule in the left lobe.</a:t>
            </a:r>
          </a:p>
        </p:txBody>
      </p:sp>
    </p:spTree>
    <p:extLst>
      <p:ext uri="{BB962C8B-B14F-4D97-AF65-F5344CB8AC3E}">
        <p14:creationId xmlns:p14="http://schemas.microsoft.com/office/powerpoint/2010/main" val="26851205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10;&#10;Description automatically generated">
            <a:extLst>
              <a:ext uri="{FF2B5EF4-FFF2-40B4-BE49-F238E27FC236}">
                <a16:creationId xmlns:a16="http://schemas.microsoft.com/office/drawing/2014/main" id="{FB2197EA-BCA1-443C-32F0-739BBB6B0B1F}"/>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3212" r="-1" b="-1"/>
          <a:stretch/>
        </p:blipFill>
        <p:spPr>
          <a:xfrm>
            <a:off x="-2" y="10"/>
            <a:ext cx="8668512" cy="6857990"/>
          </a:xfrm>
          <a:prstGeom prst="rect">
            <a:avLst/>
          </a:prstGeom>
        </p:spPr>
      </p:pic>
      <p:sp>
        <p:nvSpPr>
          <p:cNvPr id="15" name="Rectangle 14">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bg1"/>
              </a:gs>
              <a:gs pos="30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979586D-5E04-0309-A492-EC5490B36657}"/>
              </a:ext>
            </a:extLst>
          </p:cNvPr>
          <p:cNvSpPr>
            <a:spLocks noGrp="1"/>
          </p:cNvSpPr>
          <p:nvPr>
            <p:ph type="title"/>
          </p:nvPr>
        </p:nvSpPr>
        <p:spPr>
          <a:xfrm>
            <a:off x="6358759" y="1122363"/>
            <a:ext cx="5513201" cy="3204134"/>
          </a:xfrm>
        </p:spPr>
        <p:txBody>
          <a:bodyPr vert="horz" lIns="91440" tIns="45720" rIns="91440" bIns="45720" rtlCol="0" anchor="b">
            <a:normAutofit/>
          </a:bodyPr>
          <a:lstStyle/>
          <a:p>
            <a:r>
              <a:rPr lang="en-US" sz="4800" b="1" dirty="0"/>
              <a:t>Let me leave you with an “OUT OF THE BOX” thought</a:t>
            </a:r>
          </a:p>
        </p:txBody>
      </p:sp>
      <p:sp>
        <p:nvSpPr>
          <p:cNvPr id="17" name="Rectangle 1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0780606"/>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video game&#10;&#10;Description automatically generated with low confidence">
            <a:extLst>
              <a:ext uri="{FF2B5EF4-FFF2-40B4-BE49-F238E27FC236}">
                <a16:creationId xmlns:a16="http://schemas.microsoft.com/office/drawing/2014/main" id="{3A8D32AD-EE3E-4B20-93A9-E4E6026CA0C1}"/>
              </a:ext>
            </a:extLst>
          </p:cNvPr>
          <p:cNvPicPr>
            <a:picLocks noChangeAspect="1"/>
          </p:cNvPicPr>
          <p:nvPr/>
        </p:nvPicPr>
        <p:blipFill rotWithShape="1">
          <a:blip r:embed="rId2">
            <a:extLst>
              <a:ext uri="{28A0092B-C50C-407E-A947-70E740481C1C}">
                <a14:useLocalDpi xmlns:a14="http://schemas.microsoft.com/office/drawing/2010/main" val="0"/>
              </a:ext>
            </a:extLst>
          </a:blip>
          <a:srcRect l="31959" t="20913" r="29776" b="39459"/>
          <a:stretch/>
        </p:blipFill>
        <p:spPr bwMode="auto">
          <a:xfrm>
            <a:off x="539544" y="-305677"/>
            <a:ext cx="8710729" cy="5230102"/>
          </a:xfrm>
          <a:prstGeom prst="rect">
            <a:avLst/>
          </a:prstGeom>
          <a:noFill/>
          <a:ln>
            <a:noFill/>
          </a:ln>
          <a:extLst>
            <a:ext uri="{53640926-AAD7-44D8-BBD7-CCE9431645EC}">
              <a14:shadowObscured xmlns:a14="http://schemas.microsoft.com/office/drawing/2010/main"/>
            </a:ext>
          </a:extLst>
        </p:spPr>
      </p:pic>
      <p:pic>
        <p:nvPicPr>
          <p:cNvPr id="6" name="Picture 5" descr="Image preview">
            <a:extLst>
              <a:ext uri="{FF2B5EF4-FFF2-40B4-BE49-F238E27FC236}">
                <a16:creationId xmlns:a16="http://schemas.microsoft.com/office/drawing/2014/main" id="{4B98DFE0-D19E-4C1E-9E1D-E0F9A2AADF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201" t="45829" r="32852"/>
          <a:stretch/>
        </p:blipFill>
        <p:spPr bwMode="auto">
          <a:xfrm>
            <a:off x="9250273" y="4409315"/>
            <a:ext cx="2771776" cy="2475760"/>
          </a:xfrm>
          <a:prstGeom prst="rect">
            <a:avLst/>
          </a:prstGeom>
          <a:noFill/>
          <a:ln>
            <a:noFill/>
          </a:ln>
        </p:spPr>
      </p:pic>
      <p:sp>
        <p:nvSpPr>
          <p:cNvPr id="3" name="TextBox 2">
            <a:extLst>
              <a:ext uri="{FF2B5EF4-FFF2-40B4-BE49-F238E27FC236}">
                <a16:creationId xmlns:a16="http://schemas.microsoft.com/office/drawing/2014/main" id="{BF9E4E8C-351B-9816-0D3C-22A88DC42968}"/>
              </a:ext>
            </a:extLst>
          </p:cNvPr>
          <p:cNvSpPr txBox="1"/>
          <p:nvPr/>
        </p:nvSpPr>
        <p:spPr>
          <a:xfrm>
            <a:off x="990600" y="4761417"/>
            <a:ext cx="10345649" cy="2123658"/>
          </a:xfrm>
          <a:prstGeom prst="rect">
            <a:avLst/>
          </a:prstGeom>
          <a:noFill/>
        </p:spPr>
        <p:txBody>
          <a:bodyPr wrap="square" rtlCol="0">
            <a:spAutoFit/>
          </a:bodyPr>
          <a:lstStyle/>
          <a:p>
            <a:r>
              <a:rPr lang="en-US" sz="4400" dirty="0"/>
              <a:t>This is what we were trained to do.</a:t>
            </a:r>
          </a:p>
          <a:p>
            <a:r>
              <a:rPr lang="en-US" sz="4400" dirty="0">
                <a:highlight>
                  <a:srgbClr val="FFFF00"/>
                </a:highlight>
              </a:rPr>
              <a:t>Detect decay and address it</a:t>
            </a:r>
            <a:r>
              <a:rPr lang="en-US" sz="4400" dirty="0"/>
              <a:t>.</a:t>
            </a:r>
          </a:p>
          <a:p>
            <a:r>
              <a:rPr lang="en-US" sz="4400" dirty="0"/>
              <a:t>Why is #20 decayed and not 19?</a:t>
            </a:r>
          </a:p>
        </p:txBody>
      </p:sp>
    </p:spTree>
    <p:extLst>
      <p:ext uri="{BB962C8B-B14F-4D97-AF65-F5344CB8AC3E}">
        <p14:creationId xmlns:p14="http://schemas.microsoft.com/office/powerpoint/2010/main" val="27390890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33FAAD1F-8044-4B7F-BD2A-9140FA4800A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063843" y="-457201"/>
            <a:ext cx="6368676" cy="854855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4D39B7D-87D9-CDDC-03D7-B5A1D54322A8}"/>
              </a:ext>
            </a:extLst>
          </p:cNvPr>
          <p:cNvSpPr txBox="1"/>
          <p:nvPr/>
        </p:nvSpPr>
        <p:spPr>
          <a:xfrm>
            <a:off x="357352" y="788276"/>
            <a:ext cx="4277710" cy="4524315"/>
          </a:xfrm>
          <a:prstGeom prst="rect">
            <a:avLst/>
          </a:prstGeom>
          <a:noFill/>
        </p:spPr>
        <p:txBody>
          <a:bodyPr wrap="square" rtlCol="0">
            <a:spAutoFit/>
          </a:bodyPr>
          <a:lstStyle/>
          <a:p>
            <a:endParaRPr lang="en-US" sz="4800" dirty="0"/>
          </a:p>
          <a:p>
            <a:r>
              <a:rPr lang="en-US" sz="4800" dirty="0"/>
              <a:t>What if we dug a little deeper and found a possible REASON?</a:t>
            </a:r>
          </a:p>
        </p:txBody>
      </p:sp>
      <p:sp>
        <p:nvSpPr>
          <p:cNvPr id="3" name="Rectangle 2">
            <a:extLst>
              <a:ext uri="{FF2B5EF4-FFF2-40B4-BE49-F238E27FC236}">
                <a16:creationId xmlns:a16="http://schemas.microsoft.com/office/drawing/2014/main" id="{CD3FB55D-FF4B-5BCD-EC39-770F7031AD09}"/>
              </a:ext>
            </a:extLst>
          </p:cNvPr>
          <p:cNvSpPr/>
          <p:nvPr/>
        </p:nvSpPr>
        <p:spPr>
          <a:xfrm>
            <a:off x="5791200" y="85725"/>
            <a:ext cx="457200" cy="190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26691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endParaRPr lang="en-US" altLang="en-US"/>
          </a:p>
        </p:txBody>
      </p:sp>
      <p:pic>
        <p:nvPicPr>
          <p:cNvPr id="35843" name="Picture 3" descr="Presentations head 00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1582738"/>
            <a:ext cx="12420600" cy="9050338"/>
          </a:xfrm>
          <a:noFill/>
        </p:spPr>
      </p:pic>
    </p:spTree>
    <p:extLst>
      <p:ext uri="{BB962C8B-B14F-4D97-AF65-F5344CB8AC3E}">
        <p14:creationId xmlns:p14="http://schemas.microsoft.com/office/powerpoint/2010/main" val="174096552"/>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80ABF-DAE7-9B47-F579-2F9DB1249CC8}"/>
              </a:ext>
            </a:extLst>
          </p:cNvPr>
          <p:cNvSpPr>
            <a:spLocks noGrp="1"/>
          </p:cNvSpPr>
          <p:nvPr>
            <p:ph type="title"/>
          </p:nvPr>
        </p:nvSpPr>
        <p:spPr>
          <a:xfrm>
            <a:off x="566507" y="5897879"/>
            <a:ext cx="10911840" cy="640081"/>
          </a:xfrm>
        </p:spPr>
        <p:txBody>
          <a:bodyPr vert="horz" lIns="91440" tIns="45720" rIns="91440" bIns="45720" rtlCol="0" anchor="ctr">
            <a:noAutofit/>
          </a:bodyPr>
          <a:lstStyle/>
          <a:p>
            <a:pPr algn="ctr"/>
            <a:r>
              <a:rPr lang="en-US" sz="3600" b="1" dirty="0"/>
              <a:t>What if something going on with the thyroid,</a:t>
            </a:r>
            <a:br>
              <a:rPr lang="en-US" sz="3600" b="1" dirty="0"/>
            </a:br>
            <a:r>
              <a:rPr lang="en-US" sz="3600" b="1" dirty="0"/>
              <a:t> caused only specific teeth to decay?</a:t>
            </a:r>
          </a:p>
        </p:txBody>
      </p:sp>
      <p:pic>
        <p:nvPicPr>
          <p:cNvPr id="9220" name="Picture 4" descr="Thermography | Thermal Imaging Of Morton">
            <a:extLst>
              <a:ext uri="{FF2B5EF4-FFF2-40B4-BE49-F238E27FC236}">
                <a16:creationId xmlns:a16="http://schemas.microsoft.com/office/drawing/2014/main" id="{556F42CC-5843-E7AB-8BB8-370F1F4A78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889" r="-1" b="-1"/>
          <a:stretch/>
        </p:blipFill>
        <p:spPr bwMode="auto">
          <a:xfrm>
            <a:off x="640080" y="640080"/>
            <a:ext cx="10911840" cy="4836795"/>
          </a:xfrm>
          <a:prstGeom prst="rect">
            <a:avLst/>
          </a:prstGeom>
          <a:noFill/>
          <a:ln w="19050">
            <a:solidFill>
              <a:schemeClr val="tx1"/>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7198612"/>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77B07F-58EF-73D5-548D-2E1D07376DD5}"/>
              </a:ext>
            </a:extLst>
          </p:cNvPr>
          <p:cNvSpPr>
            <a:spLocks noGrp="1"/>
          </p:cNvSpPr>
          <p:nvPr>
            <p:ph type="title"/>
          </p:nvPr>
        </p:nvSpPr>
        <p:spPr>
          <a:xfrm>
            <a:off x="686834" y="1153572"/>
            <a:ext cx="3200400" cy="4461163"/>
          </a:xfrm>
        </p:spPr>
        <p:txBody>
          <a:bodyPr>
            <a:normAutofit/>
          </a:bodyPr>
          <a:lstStyle/>
          <a:p>
            <a:r>
              <a:rPr lang="en-US" b="1">
                <a:solidFill>
                  <a:srgbClr val="FFFFFF"/>
                </a:solidFill>
              </a:rPr>
              <a:t> Reducing Inflammation Is Our Goal</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5EA4833-9E0A-81AC-4CF7-43ACF89BC60C}"/>
              </a:ext>
            </a:extLst>
          </p:cNvPr>
          <p:cNvSpPr>
            <a:spLocks noGrp="1"/>
          </p:cNvSpPr>
          <p:nvPr>
            <p:ph idx="1"/>
          </p:nvPr>
        </p:nvSpPr>
        <p:spPr>
          <a:xfrm>
            <a:off x="4051658" y="-80305"/>
            <a:ext cx="8140342" cy="6538912"/>
          </a:xfrm>
        </p:spPr>
        <p:txBody>
          <a:bodyPr anchor="ctr">
            <a:normAutofit/>
          </a:bodyPr>
          <a:lstStyle/>
          <a:p>
            <a:r>
              <a:rPr lang="en-US" sz="3200" b="1" dirty="0"/>
              <a:t>Nitric Oxide- causing vasodilatation and increases oxygenation.</a:t>
            </a:r>
          </a:p>
          <a:p>
            <a:r>
              <a:rPr lang="en-US" sz="3200" b="1" dirty="0"/>
              <a:t>Ozone- Reduces inflammation, antiviral, antibacterial, antifungal, antiparasitic, increases oxygenation.</a:t>
            </a:r>
          </a:p>
          <a:p>
            <a:r>
              <a:rPr lang="en-US" sz="3200" b="1" dirty="0"/>
              <a:t>Removing pathogens- we will learn about specific bacteria this weekend.</a:t>
            </a:r>
          </a:p>
          <a:p>
            <a:r>
              <a:rPr lang="en-US" sz="3200" b="1" dirty="0"/>
              <a:t>What if it means referring out to gather more data. </a:t>
            </a:r>
            <a:r>
              <a:rPr lang="en-US" sz="3200" b="1" dirty="0" err="1"/>
              <a:t>Ie</a:t>
            </a:r>
            <a:r>
              <a:rPr lang="en-US" sz="3200" b="1" dirty="0"/>
              <a:t>: Labs, thermography? Like finding out a patient has a thyroid problem so severe that their immune system is taxed.</a:t>
            </a:r>
          </a:p>
          <a:p>
            <a:endParaRPr lang="en-US" dirty="0"/>
          </a:p>
        </p:txBody>
      </p:sp>
    </p:spTree>
    <p:extLst>
      <p:ext uri="{BB962C8B-B14F-4D97-AF65-F5344CB8AC3E}">
        <p14:creationId xmlns:p14="http://schemas.microsoft.com/office/powerpoint/2010/main" val="272252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8868" y="4298487"/>
            <a:ext cx="2763774" cy="1558586"/>
          </a:xfrm>
        </p:spPr>
        <p:txBody>
          <a:bodyPr anchor="t">
            <a:normAutofit/>
          </a:bodyPr>
          <a:lstStyle/>
          <a:p>
            <a:r>
              <a:rPr lang="en-US" sz="3000" b="1" dirty="0"/>
              <a:t>Publications</a:t>
            </a:r>
            <a:endParaRPr lang="en-US" sz="3000" dirty="0"/>
          </a:p>
        </p:txBody>
      </p:sp>
      <p:pic>
        <p:nvPicPr>
          <p:cNvPr id="7" name="Picture 2" descr="msoE1F26">
            <a:extLst>
              <a:ext uri="{FF2B5EF4-FFF2-40B4-BE49-F238E27FC236}">
                <a16:creationId xmlns:a16="http://schemas.microsoft.com/office/drawing/2014/main" id="{F92609AC-22BE-4A68-A671-8F32A6F9259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348" b="2"/>
          <a:stretch/>
        </p:blipFill>
        <p:spPr bwMode="auto">
          <a:xfrm>
            <a:off x="4594870" y="1"/>
            <a:ext cx="3002260" cy="422670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Diagram&#10;&#10;Description automatically generated">
            <a:extLst>
              <a:ext uri="{FF2B5EF4-FFF2-40B4-BE49-F238E27FC236}">
                <a16:creationId xmlns:a16="http://schemas.microsoft.com/office/drawing/2014/main" id="{276D73E1-701D-45A1-8D4B-247A34966B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227" r="-4" b="844"/>
          <a:stretch/>
        </p:blipFill>
        <p:spPr>
          <a:xfrm>
            <a:off x="1576588" y="0"/>
            <a:ext cx="3002280" cy="4224518"/>
          </a:xfrm>
          <a:prstGeom prst="rect">
            <a:avLst/>
          </a:prstGeom>
        </p:spPr>
      </p:pic>
      <p:pic>
        <p:nvPicPr>
          <p:cNvPr id="6" name="Picture 2" descr="mso3621C">
            <a:extLst>
              <a:ext uri="{FF2B5EF4-FFF2-40B4-BE49-F238E27FC236}">
                <a16:creationId xmlns:a16="http://schemas.microsoft.com/office/drawing/2014/main" id="{DE67B4D6-7797-4454-BDB3-B3F31D8E3F0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852" r="1817" b="-3"/>
          <a:stretch/>
        </p:blipFill>
        <p:spPr bwMode="auto">
          <a:xfrm>
            <a:off x="7664196" y="10"/>
            <a:ext cx="3003804" cy="42245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1752600" y="5308431"/>
            <a:ext cx="9144000" cy="1585458"/>
          </a:xfrm>
        </p:spPr>
        <p:txBody>
          <a:bodyPr>
            <a:noAutofit/>
          </a:bodyPr>
          <a:lstStyle/>
          <a:p>
            <a:pPr marL="0" indent="0">
              <a:buNone/>
            </a:pPr>
            <a:r>
              <a:rPr lang="en-US" sz="2000" i="1" dirty="0"/>
              <a:t>Let the Tooth Be Known</a:t>
            </a:r>
            <a:r>
              <a:rPr lang="en-US" sz="2000" dirty="0"/>
              <a:t> (book)</a:t>
            </a:r>
            <a:br>
              <a:rPr lang="en-US" sz="2000" dirty="0"/>
            </a:br>
            <a:r>
              <a:rPr lang="en-US" sz="2000" dirty="0"/>
              <a:t>“Bioenergetics.” </a:t>
            </a:r>
            <a:r>
              <a:rPr lang="en-US" sz="2000" i="1" dirty="0"/>
              <a:t>Carolina Health and Healing</a:t>
            </a:r>
            <a:r>
              <a:rPr lang="en-US" sz="2000" dirty="0"/>
              <a:t>, 8 (2001)</a:t>
            </a:r>
            <a:br>
              <a:rPr lang="en-US" sz="2000" dirty="0"/>
            </a:br>
            <a:r>
              <a:rPr lang="en-US" sz="2000" dirty="0"/>
              <a:t>“Regeneration of Amputation Using </a:t>
            </a:r>
            <a:r>
              <a:rPr lang="en-US" sz="2000" dirty="0" err="1"/>
              <a:t>Silverlon</a:t>
            </a:r>
            <a:r>
              <a:rPr lang="en-US" sz="2000" dirty="0"/>
              <a:t>.” </a:t>
            </a:r>
            <a:r>
              <a:rPr lang="en-US" sz="2000" i="1" dirty="0"/>
              <a:t>Carolina Health and Healing</a:t>
            </a:r>
            <a:r>
              <a:rPr lang="en-US" sz="2000" dirty="0"/>
              <a:t>, 7 (2001)</a:t>
            </a:r>
            <a:br>
              <a:rPr lang="en-US" sz="2000" dirty="0"/>
            </a:br>
            <a:r>
              <a:rPr lang="en-US" sz="2000" dirty="0"/>
              <a:t>“</a:t>
            </a:r>
            <a:r>
              <a:rPr lang="en-US" sz="2000" dirty="0" err="1"/>
              <a:t>Nattokinase</a:t>
            </a:r>
            <a:r>
              <a:rPr lang="en-US" sz="2000" dirty="0"/>
              <a:t>.” DAMS newsletter (2003)</a:t>
            </a:r>
          </a:p>
        </p:txBody>
      </p:sp>
    </p:spTree>
    <p:extLst>
      <p:ext uri="{BB962C8B-B14F-4D97-AF65-F5344CB8AC3E}">
        <p14:creationId xmlns:p14="http://schemas.microsoft.com/office/powerpoint/2010/main" val="7125350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7045" y="-14743"/>
            <a:ext cx="4701577" cy="1536192"/>
          </a:xfrm>
        </p:spPr>
        <p:txBody>
          <a:bodyPr anchor="b">
            <a:normAutofit/>
          </a:bodyPr>
          <a:lstStyle/>
          <a:p>
            <a:r>
              <a:rPr lang="en-US" sz="4500" b="1" dirty="0"/>
              <a:t>Media Appearances</a:t>
            </a:r>
            <a:endParaRPr lang="en-US" sz="4500" dirty="0"/>
          </a:p>
        </p:txBody>
      </p:sp>
      <p:sp>
        <p:nvSpPr>
          <p:cNvPr id="3" name="Content Placeholder 2"/>
          <p:cNvSpPr>
            <a:spLocks noGrp="1"/>
          </p:cNvSpPr>
          <p:nvPr>
            <p:ph idx="1"/>
          </p:nvPr>
        </p:nvSpPr>
        <p:spPr>
          <a:xfrm>
            <a:off x="1828800" y="1676400"/>
            <a:ext cx="5029821" cy="5029200"/>
          </a:xfrm>
        </p:spPr>
        <p:txBody>
          <a:bodyPr>
            <a:noAutofit/>
          </a:bodyPr>
          <a:lstStyle/>
          <a:p>
            <a:pPr marL="0" indent="0">
              <a:buNone/>
            </a:pPr>
            <a:r>
              <a:rPr lang="en-US" sz="2000" b="1" dirty="0"/>
              <a:t>Radio</a:t>
            </a:r>
            <a:br>
              <a:rPr lang="en-US" sz="2000" dirty="0"/>
            </a:br>
            <a:r>
              <a:rPr lang="en-US" sz="2000" b="1" i="1" dirty="0"/>
              <a:t>Extreme Health Radio</a:t>
            </a:r>
            <a:r>
              <a:rPr lang="en-US" sz="2000" dirty="0"/>
              <a:t>: “The Dangers Of Mercury Fillings &amp; How Oral Health Is Connected to Your Overall Health</a:t>
            </a:r>
          </a:p>
          <a:p>
            <a:pPr marL="0" indent="0">
              <a:buNone/>
            </a:pPr>
            <a:r>
              <a:rPr lang="en-US" sz="2000" b="1" i="1" dirty="0"/>
              <a:t>Oral Health Summit </a:t>
            </a:r>
            <a:r>
              <a:rPr lang="en-US" sz="2000" dirty="0"/>
              <a:t>with Jonathon Landsman</a:t>
            </a:r>
          </a:p>
          <a:p>
            <a:pPr marL="0" indent="0">
              <a:buNone/>
            </a:pPr>
            <a:br>
              <a:rPr lang="en-US" sz="2000" dirty="0"/>
            </a:br>
            <a:r>
              <a:rPr lang="en-US" sz="2000" b="1" dirty="0"/>
              <a:t>Television Appearances</a:t>
            </a:r>
            <a:br>
              <a:rPr lang="en-US" sz="2000" dirty="0"/>
            </a:br>
            <a:r>
              <a:rPr lang="en-US" sz="2000" b="1" i="1" dirty="0"/>
              <a:t>Debra Duncan Show</a:t>
            </a:r>
            <a:r>
              <a:rPr lang="en-US" sz="2000" dirty="0"/>
              <a:t>, ABC-13, Houston TX: “Let the Tooth Be Known” </a:t>
            </a:r>
          </a:p>
          <a:p>
            <a:pPr marL="0" indent="0">
              <a:buNone/>
            </a:pPr>
            <a:r>
              <a:rPr lang="en-US" sz="2000" b="1" i="1" dirty="0"/>
              <a:t>Debra Duncan Show</a:t>
            </a:r>
            <a:r>
              <a:rPr lang="en-US" sz="2000" dirty="0"/>
              <a:t>, ABC-13, Houston TX: “Modern Day Medical Miracles”</a:t>
            </a:r>
          </a:p>
          <a:p>
            <a:pPr marL="0" indent="0">
              <a:buNone/>
            </a:pPr>
            <a:r>
              <a:rPr lang="en-US" sz="2000" b="1" dirty="0"/>
              <a:t>Gerry Cornejo Show </a:t>
            </a:r>
            <a:r>
              <a:rPr lang="en-US" sz="2000" dirty="0"/>
              <a:t>(Philippines, 2015)</a:t>
            </a:r>
          </a:p>
          <a:p>
            <a:pPr marL="0" indent="0">
              <a:buNone/>
            </a:pPr>
            <a:endParaRPr lang="en-US" sz="2000" dirty="0"/>
          </a:p>
          <a:p>
            <a:pPr marL="0" indent="0">
              <a:buNone/>
            </a:pPr>
            <a:r>
              <a:rPr lang="en-US" sz="2000" b="1" dirty="0"/>
              <a:t>Movie: </a:t>
            </a:r>
          </a:p>
          <a:p>
            <a:pPr marL="0" indent="0">
              <a:buNone/>
            </a:pPr>
            <a:r>
              <a:rPr lang="en-US" sz="2000" b="1" dirty="0"/>
              <a:t>Root Cause </a:t>
            </a:r>
            <a:r>
              <a:rPr lang="en-US" sz="2000" dirty="0"/>
              <a:t>2018</a:t>
            </a:r>
          </a:p>
        </p:txBody>
      </p:sp>
      <p:pic>
        <p:nvPicPr>
          <p:cNvPr id="3074" name="Picture 2">
            <a:extLst>
              <a:ext uri="{FF2B5EF4-FFF2-40B4-BE49-F238E27FC236}">
                <a16:creationId xmlns:a16="http://schemas.microsoft.com/office/drawing/2014/main" id="{52B3B6F8-D75C-42EE-93EE-8269DC5165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012" r="12852"/>
          <a:stretch/>
        </p:blipFill>
        <p:spPr bwMode="auto">
          <a:xfrm>
            <a:off x="7287005" y="10"/>
            <a:ext cx="3380995"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47447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0" name="Rectangle 136">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967DA2-4B4F-4347-9F52-AB83042ED402}"/>
              </a:ext>
            </a:extLst>
          </p:cNvPr>
          <p:cNvSpPr>
            <a:spLocks noGrp="1"/>
          </p:cNvSpPr>
          <p:nvPr>
            <p:ph type="ctrTitle"/>
          </p:nvPr>
        </p:nvSpPr>
        <p:spPr>
          <a:xfrm>
            <a:off x="6343650" y="3962401"/>
            <a:ext cx="5505814" cy="833120"/>
          </a:xfrm>
        </p:spPr>
        <p:txBody>
          <a:bodyPr anchor="b">
            <a:normAutofit/>
          </a:bodyPr>
          <a:lstStyle/>
          <a:p>
            <a:pPr algn="l"/>
            <a:r>
              <a:rPr lang="en-US" sz="4400" b="1" dirty="0"/>
              <a:t>THERMOGRAPHY</a:t>
            </a:r>
          </a:p>
        </p:txBody>
      </p:sp>
      <p:sp>
        <p:nvSpPr>
          <p:cNvPr id="3" name="Subtitle 2">
            <a:extLst>
              <a:ext uri="{FF2B5EF4-FFF2-40B4-BE49-F238E27FC236}">
                <a16:creationId xmlns:a16="http://schemas.microsoft.com/office/drawing/2014/main" id="{160E69D0-4510-4923-A460-0F30113E0664}"/>
              </a:ext>
            </a:extLst>
          </p:cNvPr>
          <p:cNvSpPr>
            <a:spLocks noGrp="1"/>
          </p:cNvSpPr>
          <p:nvPr>
            <p:ph type="subTitle" idx="1"/>
          </p:nvPr>
        </p:nvSpPr>
        <p:spPr>
          <a:xfrm>
            <a:off x="6343650" y="4795521"/>
            <a:ext cx="5675630" cy="1305766"/>
          </a:xfrm>
        </p:spPr>
        <p:txBody>
          <a:bodyPr>
            <a:noAutofit/>
          </a:bodyPr>
          <a:lstStyle/>
          <a:p>
            <a:pPr algn="l"/>
            <a:r>
              <a:rPr lang="en-US" b="1" i="0" dirty="0">
                <a:effectLst/>
                <a:latin typeface="DDG_ProximaNova"/>
              </a:rPr>
              <a:t>Thermography</a:t>
            </a:r>
            <a:r>
              <a:rPr lang="en-US" b="0" i="0" dirty="0">
                <a:effectLst/>
                <a:latin typeface="DDG_ProximaNova"/>
              </a:rPr>
              <a:t> is a no-contact, non-invasive procedure which captures and records temperature variations on the skin. </a:t>
            </a:r>
          </a:p>
          <a:p>
            <a:pPr algn="l"/>
            <a:endParaRPr lang="en-US" dirty="0">
              <a:latin typeface="DDG_ProximaNova"/>
            </a:endParaRPr>
          </a:p>
          <a:p>
            <a:pPr algn="l"/>
            <a:r>
              <a:rPr lang="en-US" b="0" i="0" dirty="0">
                <a:effectLst/>
                <a:latin typeface="DDG_ProximaNova"/>
              </a:rPr>
              <a:t>Dr. </a:t>
            </a:r>
            <a:r>
              <a:rPr lang="en-US" b="0" i="0">
                <a:effectLst/>
                <a:latin typeface="DDG_ProximaNova"/>
              </a:rPr>
              <a:t>Dawn Ewing PhD</a:t>
            </a:r>
            <a:endParaRPr lang="en-US" b="0" i="0" dirty="0">
              <a:effectLst/>
              <a:latin typeface="DDG_ProximaNova"/>
            </a:endParaRPr>
          </a:p>
          <a:p>
            <a:pPr algn="l"/>
            <a:endParaRPr lang="en-US" dirty="0">
              <a:latin typeface="DDG_ProximaNova"/>
            </a:endParaRPr>
          </a:p>
        </p:txBody>
      </p:sp>
      <p:pic>
        <p:nvPicPr>
          <p:cNvPr id="1026" name="Picture 2">
            <a:extLst>
              <a:ext uri="{FF2B5EF4-FFF2-40B4-BE49-F238E27FC236}">
                <a16:creationId xmlns:a16="http://schemas.microsoft.com/office/drawing/2014/main" id="{B06AC554-7940-4643-8B3D-EEB498C083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292" r="-1" b="7276"/>
          <a:stretch/>
        </p:blipFill>
        <p:spPr bwMode="auto">
          <a:xfrm>
            <a:off x="6343650" y="0"/>
            <a:ext cx="4864102" cy="4155443"/>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pic>
        <p:nvPicPr>
          <p:cNvPr id="12290" name="Picture 2">
            <a:extLst>
              <a:ext uri="{FF2B5EF4-FFF2-40B4-BE49-F238E27FC236}">
                <a16:creationId xmlns:a16="http://schemas.microsoft.com/office/drawing/2014/main" id="{DC09F0E7-81B6-05A8-7BA3-AEB10C0E70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3" y="0"/>
            <a:ext cx="636151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8194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EF709-16F3-4A7E-9A07-61ED170198F7}"/>
              </a:ext>
            </a:extLst>
          </p:cNvPr>
          <p:cNvSpPr>
            <a:spLocks noGrp="1"/>
          </p:cNvSpPr>
          <p:nvPr>
            <p:ph type="title"/>
          </p:nvPr>
        </p:nvSpPr>
        <p:spPr>
          <a:xfrm>
            <a:off x="3275938" y="0"/>
            <a:ext cx="8197132" cy="1325563"/>
          </a:xfrm>
        </p:spPr>
        <p:txBody>
          <a:bodyPr>
            <a:normAutofit/>
          </a:bodyPr>
          <a:lstStyle/>
          <a:p>
            <a:r>
              <a:rPr lang="en-US" sz="4800" b="1" dirty="0">
                <a:solidFill>
                  <a:srgbClr val="FF0000"/>
                </a:solidFill>
              </a:rPr>
              <a:t>T</a:t>
            </a:r>
            <a:r>
              <a:rPr lang="en-US" sz="4800" b="1" dirty="0">
                <a:solidFill>
                  <a:schemeClr val="accent2"/>
                </a:solidFill>
              </a:rPr>
              <a:t>H</a:t>
            </a:r>
            <a:r>
              <a:rPr lang="en-US" sz="4800" b="1" dirty="0">
                <a:solidFill>
                  <a:srgbClr val="FFCC00"/>
                </a:solidFill>
              </a:rPr>
              <a:t>E</a:t>
            </a:r>
            <a:r>
              <a:rPr lang="en-US" sz="4800" b="1" dirty="0">
                <a:solidFill>
                  <a:srgbClr val="00B050"/>
                </a:solidFill>
              </a:rPr>
              <a:t>R</a:t>
            </a:r>
            <a:r>
              <a:rPr lang="en-US" sz="4800" b="1" dirty="0">
                <a:solidFill>
                  <a:srgbClr val="00B0F0"/>
                </a:solidFill>
              </a:rPr>
              <a:t>M</a:t>
            </a:r>
            <a:r>
              <a:rPr lang="en-US" sz="4800" b="1" dirty="0">
                <a:solidFill>
                  <a:srgbClr val="0070C0"/>
                </a:solidFill>
              </a:rPr>
              <a:t>O</a:t>
            </a:r>
            <a:r>
              <a:rPr lang="en-US" sz="4800" b="1" dirty="0"/>
              <a:t>G</a:t>
            </a:r>
            <a:r>
              <a:rPr lang="en-US" sz="4800" b="1" dirty="0">
                <a:solidFill>
                  <a:srgbClr val="FF0000"/>
                </a:solidFill>
              </a:rPr>
              <a:t>R</a:t>
            </a:r>
            <a:r>
              <a:rPr lang="en-US" sz="4800" b="1" dirty="0">
                <a:solidFill>
                  <a:schemeClr val="accent2"/>
                </a:solidFill>
              </a:rPr>
              <a:t>A</a:t>
            </a:r>
            <a:r>
              <a:rPr lang="en-US" sz="4800" b="1" dirty="0">
                <a:solidFill>
                  <a:srgbClr val="00B050"/>
                </a:solidFill>
              </a:rPr>
              <a:t>P</a:t>
            </a:r>
            <a:r>
              <a:rPr lang="en-US" sz="4800" b="1" dirty="0">
                <a:solidFill>
                  <a:srgbClr val="00B0F0"/>
                </a:solidFill>
              </a:rPr>
              <a:t>H</a:t>
            </a:r>
            <a:r>
              <a:rPr lang="en-US" sz="4800" b="1" dirty="0"/>
              <a:t>Y</a:t>
            </a:r>
          </a:p>
        </p:txBody>
      </p:sp>
      <p:sp>
        <p:nvSpPr>
          <p:cNvPr id="3" name="Content Placeholder 2">
            <a:extLst>
              <a:ext uri="{FF2B5EF4-FFF2-40B4-BE49-F238E27FC236}">
                <a16:creationId xmlns:a16="http://schemas.microsoft.com/office/drawing/2014/main" id="{34A9D720-5792-45FC-BA48-E66C7B5AD869}"/>
              </a:ext>
            </a:extLst>
          </p:cNvPr>
          <p:cNvSpPr>
            <a:spLocks noGrp="1"/>
          </p:cNvSpPr>
          <p:nvPr>
            <p:ph idx="1"/>
          </p:nvPr>
        </p:nvSpPr>
        <p:spPr>
          <a:xfrm>
            <a:off x="63610" y="1388302"/>
            <a:ext cx="12128390" cy="5934849"/>
          </a:xfrm>
        </p:spPr>
        <p:txBody>
          <a:bodyPr>
            <a:normAutofit/>
          </a:bodyPr>
          <a:lstStyle/>
          <a:p>
            <a:pPr algn="l"/>
            <a:r>
              <a:rPr lang="en-US" sz="3600" dirty="0">
                <a:solidFill>
                  <a:srgbClr val="1D1068"/>
                </a:solidFill>
                <a:latin typeface="Montserrat" panose="00000500000000000000" pitchFamily="2" charset="0"/>
              </a:rPr>
              <a:t>Thermography uses a</a:t>
            </a:r>
            <a:r>
              <a:rPr lang="en-US" sz="3600" b="0" i="0" dirty="0">
                <a:solidFill>
                  <a:srgbClr val="1D1068"/>
                </a:solidFill>
                <a:effectLst/>
                <a:latin typeface="Montserrat" panose="00000500000000000000" pitchFamily="2" charset="0"/>
              </a:rPr>
              <a:t>n infrared </a:t>
            </a:r>
            <a:r>
              <a:rPr lang="en-US" sz="3600" dirty="0">
                <a:solidFill>
                  <a:srgbClr val="1D1068"/>
                </a:solidFill>
                <a:latin typeface="Montserrat" panose="00000500000000000000" pitchFamily="2" charset="0"/>
              </a:rPr>
              <a:t>camera</a:t>
            </a:r>
            <a:r>
              <a:rPr lang="en-US" sz="3600" b="0" i="0" dirty="0">
                <a:solidFill>
                  <a:srgbClr val="1D1068"/>
                </a:solidFill>
                <a:effectLst/>
                <a:latin typeface="Montserrat" panose="00000500000000000000" pitchFamily="2" charset="0"/>
              </a:rPr>
              <a:t> to convert </a:t>
            </a:r>
            <a:r>
              <a:rPr lang="en-US" sz="3600" dirty="0">
                <a:solidFill>
                  <a:srgbClr val="1D1068"/>
                </a:solidFill>
                <a:latin typeface="Montserrat" panose="00000500000000000000" pitchFamily="2" charset="0"/>
              </a:rPr>
              <a:t>heat</a:t>
            </a:r>
            <a:r>
              <a:rPr lang="en-US" sz="3600" b="0" i="0" dirty="0">
                <a:solidFill>
                  <a:srgbClr val="1D1068"/>
                </a:solidFill>
                <a:effectLst/>
                <a:latin typeface="Montserrat" panose="00000500000000000000" pitchFamily="2" charset="0"/>
              </a:rPr>
              <a:t> emitted from the skin surface into electrical impulses that are visualized in color to</a:t>
            </a:r>
            <a:r>
              <a:rPr lang="en-US" sz="3600" dirty="0">
                <a:solidFill>
                  <a:srgbClr val="1D1068"/>
                </a:solidFill>
                <a:latin typeface="Montserrat" panose="00000500000000000000" pitchFamily="2" charset="0"/>
              </a:rPr>
              <a:t> quantify changes in skin surface temperature</a:t>
            </a:r>
            <a:endParaRPr lang="en-US" sz="3600" b="0" i="0" dirty="0">
              <a:solidFill>
                <a:srgbClr val="1D1068"/>
              </a:solidFill>
              <a:effectLst/>
              <a:latin typeface="Montserrat" panose="00000500000000000000" pitchFamily="2" charset="0"/>
            </a:endParaRPr>
          </a:p>
          <a:p>
            <a:pPr algn="l"/>
            <a:r>
              <a:rPr lang="en-US" sz="3600" b="0" i="0" dirty="0">
                <a:solidFill>
                  <a:srgbClr val="1D1068"/>
                </a:solidFill>
                <a:effectLst/>
                <a:latin typeface="Montserrat" panose="00000500000000000000" pitchFamily="2" charset="0"/>
              </a:rPr>
              <a:t>The spectrum of colors indicate an increase or decrease in the amount of </a:t>
            </a:r>
            <a:r>
              <a:rPr lang="en-US" sz="3600" dirty="0">
                <a:solidFill>
                  <a:srgbClr val="1D1068"/>
                </a:solidFill>
                <a:latin typeface="Montserrat" panose="00000500000000000000" pitchFamily="2" charset="0"/>
              </a:rPr>
              <a:t>heat</a:t>
            </a:r>
            <a:r>
              <a:rPr lang="en-US" sz="3600" b="0" i="0" dirty="0">
                <a:solidFill>
                  <a:srgbClr val="1D1068"/>
                </a:solidFill>
                <a:effectLst/>
                <a:latin typeface="Montserrat" panose="00000500000000000000" pitchFamily="2" charset="0"/>
              </a:rPr>
              <a:t> being emitted from the body surface. </a:t>
            </a:r>
          </a:p>
          <a:p>
            <a:r>
              <a:rPr lang="en-US" sz="3600" b="0" i="0" dirty="0">
                <a:solidFill>
                  <a:srgbClr val="1D1068"/>
                </a:solidFill>
                <a:effectLst/>
                <a:latin typeface="Montserrat" panose="00000500000000000000" pitchFamily="2" charset="0"/>
              </a:rPr>
              <a:t>Thermography  measures the </a:t>
            </a:r>
            <a:r>
              <a:rPr lang="en-US" sz="3600" b="1" i="0" dirty="0">
                <a:solidFill>
                  <a:srgbClr val="1D1068"/>
                </a:solidFill>
                <a:effectLst/>
                <a:latin typeface="Montserrat" panose="00000500000000000000" pitchFamily="2" charset="0"/>
              </a:rPr>
              <a:t>somatic</a:t>
            </a:r>
            <a:r>
              <a:rPr lang="en-US" sz="3600" b="0" i="0" dirty="0">
                <a:solidFill>
                  <a:srgbClr val="1D1068"/>
                </a:solidFill>
                <a:effectLst/>
                <a:latin typeface="Montserrat" panose="00000500000000000000" pitchFamily="2" charset="0"/>
              </a:rPr>
              <a:t> component of the </a:t>
            </a:r>
            <a:r>
              <a:rPr lang="en-US" sz="3600" b="1" i="0" dirty="0">
                <a:solidFill>
                  <a:srgbClr val="1D1068"/>
                </a:solidFill>
                <a:effectLst/>
                <a:latin typeface="Montserrat" panose="00000500000000000000" pitchFamily="2" charset="0"/>
              </a:rPr>
              <a:t>sympathetic nervous system </a:t>
            </a:r>
            <a:r>
              <a:rPr lang="en-US" sz="3600" b="0" i="0" dirty="0">
                <a:solidFill>
                  <a:srgbClr val="1D1068"/>
                </a:solidFill>
                <a:effectLst/>
                <a:latin typeface="Montserrat" panose="00000500000000000000" pitchFamily="2" charset="0"/>
              </a:rPr>
              <a:t>by assessing dermal blood flow. </a:t>
            </a:r>
          </a:p>
        </p:txBody>
      </p:sp>
    </p:spTree>
    <p:extLst>
      <p:ext uri="{BB962C8B-B14F-4D97-AF65-F5344CB8AC3E}">
        <p14:creationId xmlns:p14="http://schemas.microsoft.com/office/powerpoint/2010/main" val="24511106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2052" name="Picture 4">
            <a:extLst>
              <a:ext uri="{FF2B5EF4-FFF2-40B4-BE49-F238E27FC236}">
                <a16:creationId xmlns:a16="http://schemas.microsoft.com/office/drawing/2014/main" id="{991376BA-6D8F-4D48-8951-015B8536AEFF}"/>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4954" t="8722" r="6430" b="81147"/>
          <a:stretch/>
        </p:blipFill>
        <p:spPr bwMode="auto">
          <a:xfrm rot="10800000">
            <a:off x="320040" y="1799594"/>
            <a:ext cx="11548872" cy="1346182"/>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FA3CD3A3-D3C1-4567-BEC0-3A50E9A3A6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4BDBE81-AED4-43F1-A0A4-B9491617528E}"/>
              </a:ext>
            </a:extLst>
          </p:cNvPr>
          <p:cNvSpPr>
            <a:spLocks noGrp="1"/>
          </p:cNvSpPr>
          <p:nvPr>
            <p:ph type="title"/>
          </p:nvPr>
        </p:nvSpPr>
        <p:spPr>
          <a:xfrm>
            <a:off x="436881" y="5010912"/>
            <a:ext cx="3293871" cy="1344168"/>
          </a:xfrm>
        </p:spPr>
        <p:txBody>
          <a:bodyPr vert="horz" lIns="91440" tIns="45720" rIns="91440" bIns="45720" rtlCol="0" anchor="ctr">
            <a:normAutofit/>
          </a:bodyPr>
          <a:lstStyle/>
          <a:p>
            <a:r>
              <a:rPr lang="en-US" sz="2600" b="1" kern="1200" dirty="0">
                <a:solidFill>
                  <a:schemeClr val="bg1"/>
                </a:solidFill>
                <a:latin typeface="+mj-lt"/>
                <a:ea typeface="+mj-ea"/>
                <a:cs typeface="+mj-cs"/>
              </a:rPr>
              <a:t>The colors reflect the differing temperatures</a:t>
            </a:r>
          </a:p>
        </p:txBody>
      </p:sp>
      <p:cxnSp>
        <p:nvCxnSpPr>
          <p:cNvPr id="77" name="Straight Connector 76">
            <a:extLst>
              <a:ext uri="{FF2B5EF4-FFF2-40B4-BE49-F238E27FC236}">
                <a16:creationId xmlns:a16="http://schemas.microsoft.com/office/drawing/2014/main" id="{B56D13EF-D431-4D0F-BFFC-1B5A686FF9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D3D63B7-FCAF-40D9-837A-35AB25D0CDF9}"/>
              </a:ext>
            </a:extLst>
          </p:cNvPr>
          <p:cNvSpPr txBox="1"/>
          <p:nvPr/>
        </p:nvSpPr>
        <p:spPr>
          <a:xfrm>
            <a:off x="4379975" y="5010912"/>
            <a:ext cx="7375135" cy="1344168"/>
          </a:xfrm>
          <a:prstGeom prst="rect">
            <a:avLst/>
          </a:prstGeom>
        </p:spPr>
        <p:txBody>
          <a:bodyPr vert="horz" lIns="91440" tIns="45720" rIns="91440" bIns="45720" rtlCol="0" anchor="ctr">
            <a:normAutofit/>
          </a:bodyPr>
          <a:lstStyle/>
          <a:p>
            <a:pPr>
              <a:lnSpc>
                <a:spcPct val="90000"/>
              </a:lnSpc>
              <a:spcAft>
                <a:spcPts val="600"/>
              </a:spcAft>
            </a:pPr>
            <a:r>
              <a:rPr lang="en-US" sz="1700" dirty="0">
                <a:solidFill>
                  <a:schemeClr val="bg1"/>
                </a:solidFill>
              </a:rPr>
              <a:t>White is the hottest, then red, orange, yellow, green, blue and black is the coldest</a:t>
            </a:r>
          </a:p>
        </p:txBody>
      </p:sp>
    </p:spTree>
    <p:extLst>
      <p:ext uri="{BB962C8B-B14F-4D97-AF65-F5344CB8AC3E}">
        <p14:creationId xmlns:p14="http://schemas.microsoft.com/office/powerpoint/2010/main" val="3468610915"/>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83302</TotalTime>
  <Words>2284</Words>
  <Application>Microsoft Office PowerPoint</Application>
  <PresentationFormat>Widescreen</PresentationFormat>
  <Paragraphs>136</Paragraphs>
  <Slides>49</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49</vt:i4>
      </vt:variant>
    </vt:vector>
  </HeadingPairs>
  <TitlesOfParts>
    <vt:vector size="61" baseType="lpstr">
      <vt:lpstr>Aharoni</vt:lpstr>
      <vt:lpstr>Arial</vt:lpstr>
      <vt:lpstr>BlinkMacSystemFont</vt:lpstr>
      <vt:lpstr>Calibri</vt:lpstr>
      <vt:lpstr>Calibri Light</vt:lpstr>
      <vt:lpstr>DDG_ProximaNova</vt:lpstr>
      <vt:lpstr>KlavikaWebBasicRegular</vt:lpstr>
      <vt:lpstr>Merriweather</vt:lpstr>
      <vt:lpstr>Montserrat</vt:lpstr>
      <vt:lpstr>Times New Roman</vt:lpstr>
      <vt:lpstr>Tw Cen MT</vt:lpstr>
      <vt:lpstr>Office Theme</vt:lpstr>
      <vt:lpstr>PowerPoint Presentation</vt:lpstr>
      <vt:lpstr>Dr. Dawn Ewing Private Practice in Spring, Texas Executive Director for The International Academy of Biological Dentistry and Medicine</vt:lpstr>
      <vt:lpstr>State Appointments</vt:lpstr>
      <vt:lpstr>Teaching</vt:lpstr>
      <vt:lpstr>Publications</vt:lpstr>
      <vt:lpstr>Media Appearances</vt:lpstr>
      <vt:lpstr>THERMOGRAPHY</vt:lpstr>
      <vt:lpstr>THERMOGRAPHY</vt:lpstr>
      <vt:lpstr>The colors reflect the differing temperatures</vt:lpstr>
      <vt:lpstr>There Is Not A Good Or A Bad Color!</vt:lpstr>
      <vt:lpstr>The Body Is Symmetrical (except you only have 1 heart)</vt:lpstr>
      <vt:lpstr>Colors can be clues   Blue vs Red</vt:lpstr>
      <vt:lpstr>Compare Right to Left,  The Right is warmer!</vt:lpstr>
      <vt:lpstr>Here again we see more inflammation  on the right side</vt:lpstr>
      <vt:lpstr>PowerPoint Presentation</vt:lpstr>
      <vt:lpstr> Caffeine Is A Drug Fibro-Cystic Tissue In Breasts Can React </vt:lpstr>
      <vt:lpstr>No Caffeine           and            On Caffeine</vt:lpstr>
      <vt:lpstr>An example of watching inflammation get worse</vt:lpstr>
      <vt:lpstr>PowerPoint Presentation</vt:lpstr>
      <vt:lpstr>PowerPoint Presentation</vt:lpstr>
      <vt:lpstr>PowerPoint Presentation</vt:lpstr>
      <vt:lpstr>I have been looking at dental infections and breast health for many years.     Everything from Root Canals to Bras that are too tight.  One person, CAN MAKE A DIFFERENCE! Let me show you! </vt:lpstr>
      <vt:lpstr>PowerPoint Presentation</vt:lpstr>
      <vt:lpstr>Nitric Oxide Can Increase Blood Flow</vt:lpstr>
      <vt:lpstr>My hand BEFORE  and 45 min AFTER taking NO lozenge</vt:lpstr>
      <vt:lpstr>Evaluating Posture And Screening Airway</vt:lpstr>
      <vt:lpstr>This Is An Example Of Good Posture We still see more inflammation on the left</vt:lpstr>
      <vt:lpstr>PowerPoint Presentation</vt:lpstr>
      <vt:lpstr> 2021 May 13;21(1):260.  doi: 10.1186/s12903-021-01618-9. Thermography as a non-ionizing quantitative tool for diagnosing periapical inflammatory lesions M Atef Aboushady 1 2, Wael Talaat 3 4 5, Zaid Hamdoon 6, Tarek M Elshazly 2, Nivin Ragy 7, Christoph Bourauel # 2, Sameh Talaat # 2 8 Affiliations  PMID: 33985486  PMCID: PMC8120841  DOI: 10.1186/s12903-021-01618-9 </vt:lpstr>
      <vt:lpstr>Notice The Area of #14?</vt:lpstr>
      <vt:lpstr>      #14 Happens To Be A Root Canal</vt:lpstr>
      <vt:lpstr>Referred From MD  For Lump On Left Side Of Neck</vt:lpstr>
      <vt:lpstr>PowerPoint Presentation</vt:lpstr>
      <vt:lpstr>Suspicious area at Apex of #14 and #15</vt:lpstr>
      <vt:lpstr>PowerPoint Presentation</vt:lpstr>
      <vt:lpstr>Anterior Mandibular, Both Ears, Gynecomastia</vt:lpstr>
      <vt:lpstr>PowerPoint Presentation</vt:lpstr>
      <vt:lpstr>PowerPoint Presentation</vt:lpstr>
      <vt:lpstr>PowerPoint Presentation</vt:lpstr>
      <vt:lpstr>PowerPoint Presentation</vt:lpstr>
      <vt:lpstr> . 2018 Mar 10;10(3):e2298.  doi: 10.7759/cureus.2298. Role of Thermography in the Diagnosis of Chronic Sinusitis Raja Kalaiarasi 1, Chellappa Vijayakumar 2, Ramalingam Archana 3, Ramakrishnan Venkataramanan 4, Ranganathan Chidambaram 5, Sadhanandham Shrinuvasan 5, Ravi Prabhu 6 Affiliations  PMID: 29755895  PMCID: PMC5945270  DOI: 10.7759/cureus.2298 </vt:lpstr>
      <vt:lpstr>PowerPoint Presentation</vt:lpstr>
      <vt:lpstr>2019 Jul;2019:5498-5501.  doi: 10.1109/EMBC.2019.8856801. Using Thermography as Auxiliary Tool to Thyroid Cancer Diagnosis: a Case Study V M B Camargo, H Gamba, E F R Romaneli, L Ulbricht PMID: 31947099  DOI: 10.1109/EMBC.2019.8856801 </vt:lpstr>
      <vt:lpstr>Let me leave you with an “OUT OF THE BOX” thought</vt:lpstr>
      <vt:lpstr>PowerPoint Presentation</vt:lpstr>
      <vt:lpstr>PowerPoint Presentation</vt:lpstr>
      <vt:lpstr>PowerPoint Presentation</vt:lpstr>
      <vt:lpstr>What if something going on with the thyroid,  caused only specific teeth to decay?</vt:lpstr>
      <vt:lpstr> Reducing Inflammation Is Our Goal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Dawn Ewing</dc:creator>
  <cp:lastModifiedBy>robert gammal</cp:lastModifiedBy>
  <cp:revision>18</cp:revision>
  <cp:lastPrinted>2022-05-27T17:49:51Z</cp:lastPrinted>
  <dcterms:created xsi:type="dcterms:W3CDTF">2021-11-17T22:26:43Z</dcterms:created>
  <dcterms:modified xsi:type="dcterms:W3CDTF">2022-07-30T00:39:53Z</dcterms:modified>
</cp:coreProperties>
</file>